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71" r:id="rId5"/>
    <p:sldId id="273" r:id="rId6"/>
    <p:sldId id="259" r:id="rId7"/>
    <p:sldId id="274" r:id="rId8"/>
    <p:sldId id="260" r:id="rId9"/>
    <p:sldId id="261" r:id="rId10"/>
    <p:sldId id="265" r:id="rId11"/>
    <p:sldId id="264" r:id="rId12"/>
    <p:sldId id="266" r:id="rId13"/>
    <p:sldId id="262" r:id="rId14"/>
    <p:sldId id="267" r:id="rId15"/>
    <p:sldId id="268" r:id="rId16"/>
    <p:sldId id="270" r:id="rId17"/>
    <p:sldId id="272" r:id="rId18"/>
    <p:sldId id="275" r:id="rId19"/>
    <p:sldId id="276" r:id="rId20"/>
    <p:sldId id="277" r:id="rId21"/>
    <p:sldId id="263" r:id="rId22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F9C6-00EE-4D1F-916A-E274BA761EC0}" type="datetimeFigureOut">
              <a:rPr lang="es-PY" smtClean="0"/>
              <a:t>10/11/2021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9C1-222A-4CA2-8AD6-57269D518D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6322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F9C6-00EE-4D1F-916A-E274BA761EC0}" type="datetimeFigureOut">
              <a:rPr lang="es-PY" smtClean="0"/>
              <a:t>10/11/2021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9C1-222A-4CA2-8AD6-57269D518D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9439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F9C6-00EE-4D1F-916A-E274BA761EC0}" type="datetimeFigureOut">
              <a:rPr lang="es-PY" smtClean="0"/>
              <a:t>10/11/2021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9C1-222A-4CA2-8AD6-57269D518D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9991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F9C6-00EE-4D1F-916A-E274BA761EC0}" type="datetimeFigureOut">
              <a:rPr lang="es-PY" smtClean="0"/>
              <a:t>10/11/2021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9C1-222A-4CA2-8AD6-57269D518D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1823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F9C6-00EE-4D1F-916A-E274BA761EC0}" type="datetimeFigureOut">
              <a:rPr lang="es-PY" smtClean="0"/>
              <a:t>10/11/2021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9C1-222A-4CA2-8AD6-57269D518D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845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F9C6-00EE-4D1F-916A-E274BA761EC0}" type="datetimeFigureOut">
              <a:rPr lang="es-PY" smtClean="0"/>
              <a:t>10/11/2021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9C1-222A-4CA2-8AD6-57269D518D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887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F9C6-00EE-4D1F-916A-E274BA761EC0}" type="datetimeFigureOut">
              <a:rPr lang="es-PY" smtClean="0"/>
              <a:t>10/11/2021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9C1-222A-4CA2-8AD6-57269D518D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1503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F9C6-00EE-4D1F-916A-E274BA761EC0}" type="datetimeFigureOut">
              <a:rPr lang="es-PY" smtClean="0"/>
              <a:t>10/11/2021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9C1-222A-4CA2-8AD6-57269D518D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6111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F9C6-00EE-4D1F-916A-E274BA761EC0}" type="datetimeFigureOut">
              <a:rPr lang="es-PY" smtClean="0"/>
              <a:t>10/11/2021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9C1-222A-4CA2-8AD6-57269D518D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3967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F9C6-00EE-4D1F-916A-E274BA761EC0}" type="datetimeFigureOut">
              <a:rPr lang="es-PY" smtClean="0"/>
              <a:t>10/11/2021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9C1-222A-4CA2-8AD6-57269D518D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0046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F9C6-00EE-4D1F-916A-E274BA761EC0}" type="datetimeFigureOut">
              <a:rPr lang="es-PY" smtClean="0"/>
              <a:t>10/11/2021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9C1-222A-4CA2-8AD6-57269D518D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8978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FF9C6-00EE-4D1F-916A-E274BA761EC0}" type="datetimeFigureOut">
              <a:rPr lang="es-PY" smtClean="0"/>
              <a:t>10/11/2021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869C1-222A-4CA2-8AD6-57269D518D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9437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Y" dirty="0"/>
              <a:t>Sistema del Laboratorio </a:t>
            </a:r>
          </a:p>
          <a:p>
            <a:r>
              <a:rPr lang="es-PY" dirty="0"/>
              <a:t>Departamento de Laboratorios Químicos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99396" y="1293714"/>
            <a:ext cx="1030339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PY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Capacitación en el uso del </a:t>
            </a:r>
          </a:p>
          <a:p>
            <a:pPr algn="ctr"/>
            <a:r>
              <a:rPr lang="es-PY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SILAB</a:t>
            </a:r>
          </a:p>
        </p:txBody>
      </p:sp>
    </p:spTree>
    <p:extLst>
      <p:ext uri="{BB962C8B-B14F-4D97-AF65-F5344CB8AC3E}">
        <p14:creationId xmlns:p14="http://schemas.microsoft.com/office/powerpoint/2010/main" val="13760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Certificados de análisis de productos fitosanitarios </a:t>
            </a:r>
            <a:b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IMPORTANCIA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/>
              <a:t>El certificado de análisis es el aval del contenido del producto indicado por el fabricante mismo. También es un aval de la calidad del lote del producto.</a:t>
            </a:r>
          </a:p>
          <a:p>
            <a:r>
              <a:rPr lang="es-PY" dirty="0"/>
              <a:t>Si existiese un error en la declaración del producto se verifica con el certificado de análisis</a:t>
            </a:r>
          </a:p>
          <a:p>
            <a:r>
              <a:rPr lang="es-PY" dirty="0"/>
              <a:t>Existieron casos en que la información proveída por los registros del producto fuese insuficiente, se puede corroborar con el certificado de análisis.</a:t>
            </a:r>
          </a:p>
          <a:p>
            <a:r>
              <a:rPr lang="es-PY" dirty="0"/>
              <a:t>El Laboratorio realiza un comparativo de los datos del registro del producto y el certificado de análisis, antes de comenzar un ensayo.</a:t>
            </a:r>
          </a:p>
        </p:txBody>
      </p:sp>
    </p:spTree>
    <p:extLst>
      <p:ext uri="{BB962C8B-B14F-4D97-AF65-F5344CB8AC3E}">
        <p14:creationId xmlns:p14="http://schemas.microsoft.com/office/powerpoint/2010/main" val="107169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997386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386" y="103909"/>
            <a:ext cx="6170583" cy="653588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33341" y="1287887"/>
            <a:ext cx="2588653" cy="6697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3607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36261" cy="68579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0"/>
            <a:ext cx="5875626" cy="7021418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9929611" y="90152"/>
            <a:ext cx="1889615" cy="7984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" name="Rectángulo redondeado 2"/>
          <p:cNvSpPr/>
          <p:nvPr/>
        </p:nvSpPr>
        <p:spPr>
          <a:xfrm>
            <a:off x="721217" y="257577"/>
            <a:ext cx="2459865" cy="63106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9981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Envío de muestras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/>
              <a:t>Las muestras llegaran etiquetadas con una etiqueta proveída por el mismo sistema SILAB</a:t>
            </a:r>
          </a:p>
          <a:p>
            <a:r>
              <a:rPr lang="es-PY" dirty="0"/>
              <a:t>Llegaran con 1 sola planilla de recibido.</a:t>
            </a:r>
          </a:p>
          <a:p>
            <a:r>
              <a:rPr lang="es-PY" dirty="0"/>
              <a:t>Al llegar en el laboratorio el compañero de recepción de muestras indicará en el sistema que se recibió en el laboratorio.</a:t>
            </a:r>
          </a:p>
        </p:txBody>
      </p:sp>
    </p:spTree>
    <p:extLst>
      <p:ext uri="{BB962C8B-B14F-4D97-AF65-F5344CB8AC3E}">
        <p14:creationId xmlns:p14="http://schemas.microsoft.com/office/powerpoint/2010/main" val="2694939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245" y="219653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Errores detectados – MOTIVO DE ENSAYO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927" y="1039090"/>
            <a:ext cx="10028332" cy="581890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208818" y="1226126"/>
            <a:ext cx="1174173" cy="56318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Elipse 4"/>
          <p:cNvSpPr/>
          <p:nvPr/>
        </p:nvSpPr>
        <p:spPr>
          <a:xfrm>
            <a:off x="6421581" y="457200"/>
            <a:ext cx="1787237" cy="6650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3690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Errores detectados – </a:t>
            </a:r>
            <a:b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FALTA ADJUNTAR DOCUMENTOS</a:t>
            </a:r>
            <a:endParaRPr lang="es-P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648" y="3706451"/>
            <a:ext cx="8172450" cy="185737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65318" y="4686300"/>
            <a:ext cx="654627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7" name="Elipse 6"/>
          <p:cNvSpPr/>
          <p:nvPr/>
        </p:nvSpPr>
        <p:spPr>
          <a:xfrm>
            <a:off x="2369128" y="4826072"/>
            <a:ext cx="862445" cy="7377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8" name="Llamada rectangular redondeada 7"/>
          <p:cNvSpPr/>
          <p:nvPr/>
        </p:nvSpPr>
        <p:spPr>
          <a:xfrm>
            <a:off x="2899063" y="3123261"/>
            <a:ext cx="2192482" cy="1511877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/>
              <a:t>Se requiere adjuntar al menos certificado de análisis del producto</a:t>
            </a:r>
          </a:p>
        </p:txBody>
      </p:sp>
    </p:spTree>
    <p:extLst>
      <p:ext uri="{BB962C8B-B14F-4D97-AF65-F5344CB8AC3E}">
        <p14:creationId xmlns:p14="http://schemas.microsoft.com/office/powerpoint/2010/main" val="370240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5790" y="332654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SILAB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7071" y="1212129"/>
            <a:ext cx="9144000" cy="928398"/>
          </a:xfrm>
        </p:spPr>
        <p:txBody>
          <a:bodyPr/>
          <a:lstStyle/>
          <a:p>
            <a:r>
              <a:rPr lang="es-PY" dirty="0"/>
              <a:t>ACCESO </a:t>
            </a:r>
            <a:r>
              <a:rPr lang="es-PY" b="1" u="sng" dirty="0"/>
              <a:t>PRODUCTOS FERTILIZANTES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9727" y="1676328"/>
            <a:ext cx="7096125" cy="492442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877789" y="4949031"/>
            <a:ext cx="1600200" cy="6204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79544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SILAB – PRODUCTOS FERTILIZANTES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551" y="1825625"/>
            <a:ext cx="104908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3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03673" y="396297"/>
            <a:ext cx="3588328" cy="2066348"/>
          </a:xfrm>
        </p:spPr>
        <p:txBody>
          <a:bodyPr>
            <a:normAutofit/>
          </a:bodyPr>
          <a:lstStyle/>
          <a:p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SILAB – PRODUCTOS FERTILIZANTES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173" y="225425"/>
            <a:ext cx="8412499" cy="63935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751" y="-1"/>
            <a:ext cx="2441922" cy="14810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2303988"/>
            <a:ext cx="3968840" cy="7681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1" y="3723612"/>
            <a:ext cx="3968840" cy="1658256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 rot="1446106">
            <a:off x="5141961" y="1754899"/>
            <a:ext cx="2913845" cy="3536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5933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SILAB – PRODUCTOS FERTILIZANTES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465" y="1332994"/>
            <a:ext cx="8626961" cy="507819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91345" y="5444836"/>
            <a:ext cx="675410" cy="322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3032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Y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Flujograma de proceso del SILAB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22042" r="22260" b="62197"/>
          <a:stretch/>
        </p:blipFill>
        <p:spPr>
          <a:xfrm>
            <a:off x="141123" y="1576389"/>
            <a:ext cx="11639591" cy="1925348"/>
          </a:xfrm>
        </p:spPr>
      </p:pic>
      <p:sp>
        <p:nvSpPr>
          <p:cNvPr id="5" name="Elipse 4"/>
          <p:cNvSpPr/>
          <p:nvPr/>
        </p:nvSpPr>
        <p:spPr>
          <a:xfrm>
            <a:off x="2244437" y="1399744"/>
            <a:ext cx="1953490" cy="21019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688773" y="3397827"/>
            <a:ext cx="509154" cy="1236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197927" y="3151117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b="1" dirty="0"/>
              <a:t>Cargado en los puntos de ingreso:</a:t>
            </a:r>
          </a:p>
          <a:p>
            <a:r>
              <a:rPr lang="es-PY" dirty="0"/>
              <a:t>Muestras de fiscalización y RESOLUCIÓN MAG 1594/04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38200" y="4351446"/>
            <a:ext cx="8749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b="1" u="sng" dirty="0"/>
              <a:t>Beneficios para ambas partes:</a:t>
            </a:r>
          </a:p>
          <a:p>
            <a:r>
              <a:rPr lang="es-PY" sz="2400" dirty="0"/>
              <a:t>*Las muestras llegan en menor tiempo</a:t>
            </a:r>
          </a:p>
          <a:p>
            <a:r>
              <a:rPr lang="es-PY" sz="2400" dirty="0"/>
              <a:t>*Reduce riesgo de extravío de muestras</a:t>
            </a:r>
          </a:p>
          <a:p>
            <a:r>
              <a:rPr lang="es-PY" sz="2400" dirty="0"/>
              <a:t>*Reduce tiempo para logística o envío de muestras</a:t>
            </a:r>
          </a:p>
          <a:p>
            <a:r>
              <a:rPr lang="es-PY" sz="2400" dirty="0"/>
              <a:t>*Agiliza el registro de muestras para emisión de resultados.</a:t>
            </a:r>
          </a:p>
          <a:p>
            <a:r>
              <a:rPr lang="es-PY" sz="2400" dirty="0"/>
              <a:t>*Disminuye la cantidad de gestiones documentales en el laboratorio.</a:t>
            </a:r>
          </a:p>
        </p:txBody>
      </p:sp>
    </p:spTree>
    <p:extLst>
      <p:ext uri="{BB962C8B-B14F-4D97-AF65-F5344CB8AC3E}">
        <p14:creationId xmlns:p14="http://schemas.microsoft.com/office/powerpoint/2010/main" val="564529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8150247" y="2716190"/>
            <a:ext cx="6757943" cy="1325563"/>
          </a:xfrm>
        </p:spPr>
        <p:txBody>
          <a:bodyPr/>
          <a:lstStyle/>
          <a:p>
            <a:pPr algn="ctr"/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CERTIFICADO DE ANALISIS –</a:t>
            </a:r>
            <a:b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FERTILIZANTES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91345" y="5444836"/>
            <a:ext cx="675410" cy="322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95" y="1"/>
            <a:ext cx="10381130" cy="6858000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3321424" y="161365"/>
            <a:ext cx="4222376" cy="75303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31429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52" y="875763"/>
            <a:ext cx="8178085" cy="33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9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5790" y="332654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SILAB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7071" y="1212129"/>
            <a:ext cx="9144000" cy="928398"/>
          </a:xfrm>
        </p:spPr>
        <p:txBody>
          <a:bodyPr>
            <a:normAutofit/>
          </a:bodyPr>
          <a:lstStyle/>
          <a:p>
            <a:r>
              <a:rPr lang="es-PY" sz="4400" dirty="0"/>
              <a:t>ACCESO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909" y="3190875"/>
            <a:ext cx="102108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1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5790" y="332654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SILAB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7071" y="1212129"/>
            <a:ext cx="9144000" cy="928398"/>
          </a:xfrm>
        </p:spPr>
        <p:txBody>
          <a:bodyPr/>
          <a:lstStyle/>
          <a:p>
            <a:r>
              <a:rPr lang="es-PY" dirty="0"/>
              <a:t>ACCESO </a:t>
            </a:r>
            <a:r>
              <a:rPr lang="es-PY" b="1" u="sng" dirty="0"/>
              <a:t>PRODUCTOS FITOSANITARIOS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9727" y="1676328"/>
            <a:ext cx="7096125" cy="492442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621482" y="4138540"/>
            <a:ext cx="1600200" cy="6204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4136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SILAB – PRODUCTOS FITOSANITARIOS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4361" y="1298864"/>
            <a:ext cx="11951170" cy="42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3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601" y="219202"/>
            <a:ext cx="10515600" cy="777875"/>
          </a:xfrm>
        </p:spPr>
        <p:txBody>
          <a:bodyPr/>
          <a:lstStyle/>
          <a:p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Vinculación con APIM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" contrast="19000"/>
                    </a14:imgEffect>
                  </a14:imgLayer>
                </a14:imgProps>
              </a:ext>
            </a:extLst>
          </a:blip>
          <a:srcRect r="48025"/>
          <a:stretch/>
        </p:blipFill>
        <p:spPr>
          <a:xfrm>
            <a:off x="552826" y="1170265"/>
            <a:ext cx="4097412" cy="544786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663045" y="2473036"/>
            <a:ext cx="3958937" cy="633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/>
              <a:t>Colocar N° de APIM para que estire los datos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816437" y="3786389"/>
            <a:ext cx="4555608" cy="158571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800" dirty="0"/>
              <a:t>N° de Muestra con incremento</a:t>
            </a:r>
          </a:p>
          <a:p>
            <a:pPr algn="ctr"/>
            <a:r>
              <a:rPr lang="es-PY" sz="2800" dirty="0"/>
              <a:t>AUTOMÁTICO</a:t>
            </a:r>
          </a:p>
        </p:txBody>
      </p:sp>
      <p:sp>
        <p:nvSpPr>
          <p:cNvPr id="3" name="Llamada rectangular redondeada 2"/>
          <p:cNvSpPr/>
          <p:nvPr/>
        </p:nvSpPr>
        <p:spPr>
          <a:xfrm>
            <a:off x="7580168" y="365125"/>
            <a:ext cx="2864598" cy="1265349"/>
          </a:xfrm>
          <a:prstGeom prst="wedgeRoundRectCallout">
            <a:avLst>
              <a:gd name="adj1" fmla="val -42413"/>
              <a:gd name="adj2" fmla="val 11718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800" dirty="0"/>
              <a:t>Utilizar TABULADOR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2743200" y="2789959"/>
            <a:ext cx="2511380" cy="1593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9561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383" y="0"/>
            <a:ext cx="8289026" cy="69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8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Datos a cargar en el SILAB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6165273" cy="4351338"/>
          </a:xfrm>
        </p:spPr>
        <p:txBody>
          <a:bodyPr/>
          <a:lstStyle/>
          <a:p>
            <a:r>
              <a:rPr lang="es-PY" dirty="0"/>
              <a:t>N° APIM</a:t>
            </a:r>
          </a:p>
          <a:p>
            <a:r>
              <a:rPr lang="es-PY" dirty="0"/>
              <a:t>N° de solicitud VUI</a:t>
            </a:r>
          </a:p>
          <a:p>
            <a:r>
              <a:rPr lang="es-PY" dirty="0"/>
              <a:t>Lote</a:t>
            </a:r>
          </a:p>
          <a:p>
            <a:r>
              <a:rPr lang="es-PY" dirty="0"/>
              <a:t>Fecha de muestreo</a:t>
            </a:r>
          </a:p>
          <a:p>
            <a:r>
              <a:rPr lang="es-PY" dirty="0"/>
              <a:t>Fecha de Fabricación y vencimiento</a:t>
            </a:r>
          </a:p>
          <a:p>
            <a:r>
              <a:rPr lang="es-PY" dirty="0"/>
              <a:t>Motivo de ensayo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267" y="1690688"/>
            <a:ext cx="4676775" cy="3943350"/>
          </a:xfrm>
          <a:prstGeom prst="rect">
            <a:avLst/>
          </a:prstGeom>
        </p:spPr>
      </p:pic>
      <p:sp>
        <p:nvSpPr>
          <p:cNvPr id="5" name="Flecha izquierda y derecha 4"/>
          <p:cNvSpPr/>
          <p:nvPr/>
        </p:nvSpPr>
        <p:spPr>
          <a:xfrm>
            <a:off x="4250029" y="4353060"/>
            <a:ext cx="2753444" cy="51515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" name="Elipse 5"/>
          <p:cNvSpPr/>
          <p:nvPr/>
        </p:nvSpPr>
        <p:spPr>
          <a:xfrm>
            <a:off x="8178084" y="3730837"/>
            <a:ext cx="1906073" cy="270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2722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PY" b="1" dirty="0">
                <a:ln w="5715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Adjuntar SILAB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38200" y="2857500"/>
            <a:ext cx="9999518" cy="509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002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Y" dirty="0"/>
              <a:t>Se debe adjuntar siempre en el SILAB</a:t>
            </a:r>
          </a:p>
          <a:p>
            <a:pPr marL="0" indent="0">
              <a:buNone/>
            </a:pPr>
            <a:r>
              <a:rPr lang="es-PY" u="sng" dirty="0"/>
              <a:t>Para 4-Resolución MAG N° 1592/04: </a:t>
            </a:r>
          </a:p>
          <a:p>
            <a:r>
              <a:rPr lang="es-PY" dirty="0"/>
              <a:t>Certificado de análisis del producto</a:t>
            </a:r>
          </a:p>
          <a:p>
            <a:r>
              <a:rPr lang="es-PY" dirty="0"/>
              <a:t>Cualquier otro documento o foto de evidencia que se desee adjuntar.</a:t>
            </a:r>
          </a:p>
          <a:p>
            <a:pPr marL="0" indent="0">
              <a:buNone/>
            </a:pPr>
            <a:endParaRPr lang="es-PY" u="sng" dirty="0"/>
          </a:p>
          <a:p>
            <a:pPr marL="0" indent="0">
              <a:buNone/>
            </a:pPr>
            <a:r>
              <a:rPr lang="es-PY" u="sng" dirty="0"/>
              <a:t>Para Intervención y Fiscalización</a:t>
            </a:r>
          </a:p>
          <a:p>
            <a:r>
              <a:rPr lang="es-PY" dirty="0"/>
              <a:t>Acta de intervención/Fiscalización</a:t>
            </a:r>
          </a:p>
          <a:p>
            <a:r>
              <a:rPr lang="es-PY" dirty="0"/>
              <a:t>Cualquier otro documento o foto de evidencia que se desee adjuntar.</a:t>
            </a:r>
          </a:p>
        </p:txBody>
      </p:sp>
    </p:spTree>
    <p:extLst>
      <p:ext uri="{BB962C8B-B14F-4D97-AF65-F5344CB8AC3E}">
        <p14:creationId xmlns:p14="http://schemas.microsoft.com/office/powerpoint/2010/main" val="2883182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enav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senave" id="{C9F6B02D-7021-4E3B-9C14-4DB44CB94D1C}" vid="{1E544EFE-7F27-4513-AAB1-F5146DE36D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senave</Template>
  <TotalTime>220</TotalTime>
  <Words>386</Words>
  <Application>Microsoft Office PowerPoint</Application>
  <PresentationFormat>Panorámica</PresentationFormat>
  <Paragraphs>57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senave</vt:lpstr>
      <vt:lpstr>Presentación de PowerPoint</vt:lpstr>
      <vt:lpstr>Flujograma de proceso del SILAB </vt:lpstr>
      <vt:lpstr>SILAB</vt:lpstr>
      <vt:lpstr>SILAB</vt:lpstr>
      <vt:lpstr>SILAB – PRODUCTOS FITOSANITARIOS</vt:lpstr>
      <vt:lpstr>Vinculación con APIM</vt:lpstr>
      <vt:lpstr>Presentación de PowerPoint</vt:lpstr>
      <vt:lpstr>Datos a cargar en el SILAB</vt:lpstr>
      <vt:lpstr>Adjuntar SILAB</vt:lpstr>
      <vt:lpstr>Certificados de análisis de productos fitosanitarios  IMPORTANCIA</vt:lpstr>
      <vt:lpstr>Presentación de PowerPoint</vt:lpstr>
      <vt:lpstr>Presentación de PowerPoint</vt:lpstr>
      <vt:lpstr>Envío de muestras</vt:lpstr>
      <vt:lpstr>Errores detectados – MOTIVO DE ENSAYO</vt:lpstr>
      <vt:lpstr>Errores detectados –  FALTA ADJUNTAR DOCUMENTOS</vt:lpstr>
      <vt:lpstr>SILAB</vt:lpstr>
      <vt:lpstr>SILAB – PRODUCTOS FERTILIZANTES</vt:lpstr>
      <vt:lpstr>SILAB – PRODUCTOS FERTILIZANTES</vt:lpstr>
      <vt:lpstr>SILAB – PRODUCTOS FERTILIZANTES</vt:lpstr>
      <vt:lpstr>CERTIFICADO DE ANALISIS – FERTILIZANTES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en el uso del SILAB</dc:title>
  <dc:creator>Usuario</dc:creator>
  <cp:lastModifiedBy>Victor Rolón</cp:lastModifiedBy>
  <cp:revision>24</cp:revision>
  <dcterms:created xsi:type="dcterms:W3CDTF">2021-08-05T15:13:03Z</dcterms:created>
  <dcterms:modified xsi:type="dcterms:W3CDTF">2021-11-10T12:32:54Z</dcterms:modified>
</cp:coreProperties>
</file>