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2" r:id="rId1"/>
    <p:sldMasterId id="2147483835" r:id="rId2"/>
  </p:sldMasterIdLst>
  <p:notesMasterIdLst>
    <p:notesMasterId r:id="rId12"/>
  </p:notesMasterIdLst>
  <p:handoutMasterIdLst>
    <p:handoutMasterId r:id="rId13"/>
  </p:handoutMasterIdLst>
  <p:sldIdLst>
    <p:sldId id="272" r:id="rId3"/>
    <p:sldId id="277" r:id="rId4"/>
    <p:sldId id="291" r:id="rId5"/>
    <p:sldId id="292" r:id="rId6"/>
    <p:sldId id="293" r:id="rId7"/>
    <p:sldId id="296" r:id="rId8"/>
    <p:sldId id="294" r:id="rId9"/>
    <p:sldId id="278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434" autoAdjust="0"/>
  </p:normalViewPr>
  <p:slideViewPr>
    <p:cSldViewPr snapToGrid="0">
      <p:cViewPr varScale="1">
        <p:scale>
          <a:sx n="67" d="100"/>
          <a:sy n="67" d="100"/>
        </p:scale>
        <p:origin x="7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E201C-2794-4BC0-B701-679A37E0A5D5}" type="datetimeFigureOut">
              <a:rPr lang="es-ES" smtClean="0"/>
              <a:t>11/03/2020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5E842-2716-4AB4-A50E-5A094E6A13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45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A5C47-49D9-4C13-802B-B6C8BDBFEDBE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Y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BB721-1CFE-4D57-BF87-95E8CE2193CE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320786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4194932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04361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4238456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838200" y="2484212"/>
            <a:ext cx="10515600" cy="73796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¡MUCHAS GRACIAS!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95815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838200" y="2484212"/>
            <a:ext cx="10515600" cy="73796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¡MUCHAS GRACIAS!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776680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319314" y="4368800"/>
            <a:ext cx="11553372" cy="81280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rgbClr val="001C54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TÍTULO</a:t>
            </a:r>
            <a:endParaRPr lang="x-non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5384800"/>
            <a:ext cx="9144000" cy="12772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Gotham" panose="0200050405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680750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24115" y="885372"/>
            <a:ext cx="10802256" cy="53702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Título</a:t>
            </a:r>
            <a:endParaRPr lang="x-non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4115" y="1825625"/>
            <a:ext cx="10802256" cy="4110718"/>
          </a:xfrm>
          <a:prstGeom prst="rect">
            <a:avLst/>
          </a:prstGeom>
        </p:spPr>
        <p:txBody>
          <a:bodyPr/>
          <a:lstStyle>
            <a:lvl1pPr>
              <a:defRPr>
                <a:latin typeface="Big Caslon" panose="02000603090000020003" pitchFamily="2" charset="0"/>
              </a:defRPr>
            </a:lvl1pPr>
            <a:lvl2pPr>
              <a:defRPr>
                <a:latin typeface="Big Caslon" panose="02000603090000020003" pitchFamily="2" charset="0"/>
              </a:defRPr>
            </a:lvl2pPr>
            <a:lvl3pPr>
              <a:defRPr>
                <a:latin typeface="Big Caslon" panose="02000603090000020003" pitchFamily="2" charset="0"/>
              </a:defRPr>
            </a:lvl3pPr>
            <a:lvl4pPr>
              <a:defRPr>
                <a:latin typeface="Big Caslon" panose="02000603090000020003" pitchFamily="2" charset="0"/>
              </a:defRPr>
            </a:lvl4pPr>
            <a:lvl5pPr>
              <a:defRPr>
                <a:latin typeface="Big Caslon" panose="02000603090000020003" pitchFamily="2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x-none" dirty="0"/>
          </a:p>
        </p:txBody>
      </p:sp>
      <p:sp>
        <p:nvSpPr>
          <p:cNvPr id="4" name="Rectángulo 3"/>
          <p:cNvSpPr/>
          <p:nvPr userDrawn="1"/>
        </p:nvSpPr>
        <p:spPr>
          <a:xfrm>
            <a:off x="3792071" y="5936343"/>
            <a:ext cx="2138082" cy="516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x-none">
              <a:solidFill>
                <a:prstClr val="white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B580AE9A-B1A5-461D-B01A-329047D52D9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738" y="5759595"/>
            <a:ext cx="1814392" cy="6935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0520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838200" y="2484212"/>
            <a:ext cx="10515600" cy="73796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¡MUCHAS GRACIAS!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10760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  <p:sp>
        <p:nvSpPr>
          <p:cNvPr id="7" name="Rectángulo 6"/>
          <p:cNvSpPr/>
          <p:nvPr userDrawn="1"/>
        </p:nvSpPr>
        <p:spPr>
          <a:xfrm>
            <a:off x="3792071" y="5936343"/>
            <a:ext cx="2138083" cy="516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x-none" sz="1800">
              <a:solidFill>
                <a:prstClr val="white"/>
              </a:solidFill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="" xmlns:a16="http://schemas.microsoft.com/office/drawing/2014/main" id="{B580AE9A-B1A5-461D-B01A-329047D52D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739" y="5759595"/>
            <a:ext cx="1814392" cy="6935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908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84232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286587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78058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22141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735720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86807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65399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A5EA9-2B3C-49BE-933F-4BD455D53E1F}" type="datetimeFigureOut">
              <a:rPr lang="es-PY" smtClean="0"/>
              <a:t>11/03/2020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289560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74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326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facebook.com/SecretariadeEmergenciaNacionalParaguay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eg"/><Relationship Id="rId4" Type="http://schemas.openxmlformats.org/officeDocument/2006/relationships/hyperlink" Target="http://twitter.com/senparagua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Y" dirty="0" smtClean="0"/>
              <a:t>SENAVE</a:t>
            </a:r>
            <a:endParaRPr lang="x-non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91426" y="709769"/>
            <a:ext cx="9144000" cy="590998"/>
          </a:xfrm>
        </p:spPr>
        <p:txBody>
          <a:bodyPr/>
          <a:lstStyle/>
          <a:p>
            <a:r>
              <a:rPr lang="es-PY" sz="2600" b="1" dirty="0" smtClean="0"/>
              <a:t>DIRECCIÓN GENERAL DE ASUNTOS JURÍDICOS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066800" y="5310188"/>
            <a:ext cx="10393251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Extra Bold" panose="020E0802040304020204" pitchFamily="34" charset="0"/>
              </a:rPr>
              <a:t>Informe de Gestión 2019  </a:t>
            </a:r>
          </a:p>
        </p:txBody>
      </p:sp>
    </p:spTree>
    <p:extLst>
      <p:ext uri="{BB962C8B-B14F-4D97-AF65-F5344CB8AC3E}">
        <p14:creationId xmlns:p14="http://schemas.microsoft.com/office/powerpoint/2010/main" val="384520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942054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 smtClean="0">
                <a:solidFill>
                  <a:srgbClr val="000066"/>
                </a:solidFill>
              </a:rPr>
              <a:t>1) </a:t>
            </a:r>
            <a:r>
              <a:rPr lang="es-ES" sz="4200" b="1" dirty="0" smtClean="0">
                <a:solidFill>
                  <a:srgbClr val="000066"/>
                </a:solidFill>
              </a:rPr>
              <a:t>Mesa de Entrada</a:t>
            </a:r>
            <a:endParaRPr lang="es-PY" sz="42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963482"/>
          </a:xfrm>
        </p:spPr>
        <p:txBody>
          <a:bodyPr>
            <a:noAutofit/>
          </a:bodyPr>
          <a:lstStyle/>
          <a:p>
            <a:pPr algn="l"/>
            <a:r>
              <a:rPr lang="es-PY" sz="3800" b="1" dirty="0" smtClean="0">
                <a:latin typeface="Calibri Light" panose="020F0302020204030204" pitchFamily="34" charset="0"/>
              </a:rPr>
              <a:t>              Expedientes ingresados a la DGAJ</a:t>
            </a:r>
          </a:p>
          <a:p>
            <a:endParaRPr lang="es-PY" sz="3800" b="1" dirty="0">
              <a:latin typeface="Calibri Light" panose="020F0302020204030204" pitchFamily="34" charset="0"/>
            </a:endParaRPr>
          </a:p>
          <a:p>
            <a:endParaRPr lang="es-PY" sz="3800" b="1" dirty="0" smtClean="0">
              <a:latin typeface="Calibri Light" panose="020F0302020204030204" pitchFamily="34" charset="0"/>
            </a:endParaRPr>
          </a:p>
          <a:p>
            <a:endParaRPr lang="es-PY" sz="3800" b="1" dirty="0">
              <a:latin typeface="Calibri Light" panose="020F0302020204030204" pitchFamily="34" charset="0"/>
            </a:endParaRPr>
          </a:p>
          <a:p>
            <a:endParaRPr lang="es-PY" sz="3800" b="1" dirty="0" smtClean="0">
              <a:latin typeface="Calibri Light" panose="020F0302020204030204" pitchFamily="34" charset="0"/>
            </a:endParaRPr>
          </a:p>
          <a:p>
            <a:endParaRPr lang="es-PY" sz="3800" b="1" dirty="0">
              <a:latin typeface="Calibri Light" panose="020F0302020204030204" pitchFamily="34" charset="0"/>
            </a:endParaRPr>
          </a:p>
          <a:p>
            <a:pPr algn="r"/>
            <a:endParaRPr lang="es-PY" sz="2000" b="1" dirty="0" smtClean="0">
              <a:latin typeface="Calibri Light" panose="020F0302020204030204" pitchFamily="34" charset="0"/>
            </a:endParaRPr>
          </a:p>
          <a:p>
            <a:r>
              <a:rPr lang="es-PY" sz="3800" b="1" dirty="0">
                <a:latin typeface="Calibri Light" panose="020F0302020204030204" pitchFamily="34" charset="0"/>
              </a:rPr>
              <a:t> </a:t>
            </a:r>
            <a:r>
              <a:rPr lang="es-PY" sz="3800" b="1" dirty="0" smtClean="0">
                <a:latin typeface="Calibri Light" panose="020F0302020204030204" pitchFamily="34" charset="0"/>
              </a:rPr>
              <a:t>                        </a:t>
            </a:r>
            <a:r>
              <a:rPr lang="es-PY" sz="2000" b="1" i="1" dirty="0" smtClean="0">
                <a:latin typeface="Calibri Light" panose="020F0302020204030204" pitchFamily="34" charset="0"/>
              </a:rPr>
              <a:t>(*) En promedio ingresaron 10 expedientes por día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426573"/>
              </p:ext>
            </p:extLst>
          </p:nvPr>
        </p:nvGraphicFramePr>
        <p:xfrm>
          <a:off x="1219763" y="2390170"/>
          <a:ext cx="8128000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500" dirty="0" smtClean="0"/>
                        <a:t>Año</a:t>
                      </a:r>
                      <a:endParaRPr lang="es-ES" sz="4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500" dirty="0" smtClean="0"/>
                        <a:t>Cantidad</a:t>
                      </a:r>
                      <a:endParaRPr lang="es-ES" sz="4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2017</a:t>
                      </a:r>
                      <a:endParaRPr lang="es-E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2.254 </a:t>
                      </a:r>
                      <a:endParaRPr lang="es-ES" sz="4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2018</a:t>
                      </a:r>
                      <a:endParaRPr lang="es-E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2.343</a:t>
                      </a:r>
                      <a:endParaRPr lang="es-ES" sz="4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2019</a:t>
                      </a:r>
                      <a:endParaRPr lang="es-E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2.611 (*)</a:t>
                      </a:r>
                      <a:endParaRPr lang="es-ES" sz="4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544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942054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 smtClean="0">
                <a:solidFill>
                  <a:srgbClr val="000066"/>
                </a:solidFill>
              </a:rPr>
              <a:t>2) Staff de Dictaminantes</a:t>
            </a:r>
            <a:endParaRPr lang="es-PY" sz="42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718050"/>
          </a:xfrm>
        </p:spPr>
        <p:txBody>
          <a:bodyPr>
            <a:noAutofit/>
          </a:bodyPr>
          <a:lstStyle/>
          <a:p>
            <a:pPr algn="l"/>
            <a:r>
              <a:rPr lang="es-PY" sz="3800" b="1" dirty="0" smtClean="0">
                <a:latin typeface="Calibri Light" panose="020F0302020204030204" pitchFamily="34" charset="0"/>
              </a:rPr>
              <a:t>                          Dictámenes emitidos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940075"/>
              </p:ext>
            </p:extLst>
          </p:nvPr>
        </p:nvGraphicFramePr>
        <p:xfrm>
          <a:off x="1219763" y="2461380"/>
          <a:ext cx="8128000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500" dirty="0" smtClean="0"/>
                        <a:t>Año</a:t>
                      </a:r>
                      <a:endParaRPr lang="es-ES" sz="4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500" dirty="0" smtClean="0"/>
                        <a:t>Cantidad</a:t>
                      </a:r>
                      <a:endParaRPr lang="es-ES" sz="4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2017</a:t>
                      </a:r>
                      <a:endParaRPr lang="es-E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1.376 </a:t>
                      </a:r>
                      <a:endParaRPr lang="es-ES" sz="4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2018</a:t>
                      </a:r>
                      <a:endParaRPr lang="es-E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1.338</a:t>
                      </a:r>
                      <a:endParaRPr lang="es-ES" sz="4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/>
                        <a:t>2019</a:t>
                      </a:r>
                      <a:endParaRPr lang="es-E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1.480</a:t>
                      </a:r>
                      <a:endParaRPr lang="es-ES" sz="4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08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942054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>
                <a:solidFill>
                  <a:srgbClr val="000066"/>
                </a:solidFill>
              </a:rPr>
              <a:t>3</a:t>
            </a:r>
            <a:r>
              <a:rPr lang="es-ES" sz="3800" b="1" dirty="0" smtClean="0">
                <a:solidFill>
                  <a:srgbClr val="000066"/>
                </a:solidFill>
              </a:rPr>
              <a:t>) Sumarios Administrativos</a:t>
            </a:r>
            <a:endParaRPr lang="es-PY" sz="4200" b="1" dirty="0">
              <a:solidFill>
                <a:srgbClr val="000066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038999"/>
              </p:ext>
            </p:extLst>
          </p:nvPr>
        </p:nvGraphicFramePr>
        <p:xfrm>
          <a:off x="1219764" y="1684061"/>
          <a:ext cx="8127999" cy="364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Año</a:t>
                      </a:r>
                      <a:endParaRPr lang="es-E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Sumarios</a:t>
                      </a:r>
                      <a:r>
                        <a:rPr lang="es-ES" sz="4000" baseline="0" dirty="0" smtClean="0"/>
                        <a:t> instruidos</a:t>
                      </a:r>
                      <a:endParaRPr lang="es-E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dirty="0" smtClean="0"/>
                        <a:t>Sumarios concluidos</a:t>
                      </a:r>
                      <a:endParaRPr lang="es-ES" sz="4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500" b="1" dirty="0" smtClean="0"/>
                        <a:t>2017</a:t>
                      </a:r>
                      <a:endParaRPr lang="es-ES" sz="4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500" b="1" dirty="0" smtClean="0"/>
                        <a:t>49</a:t>
                      </a:r>
                      <a:endParaRPr lang="es-ES" sz="4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500" b="1" dirty="0" smtClean="0"/>
                        <a:t>57</a:t>
                      </a:r>
                      <a:endParaRPr lang="es-ES" sz="4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500" b="1" dirty="0" smtClean="0"/>
                        <a:t>2018</a:t>
                      </a:r>
                      <a:endParaRPr lang="es-ES" sz="4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500" b="1" dirty="0" smtClean="0"/>
                        <a:t>63</a:t>
                      </a:r>
                      <a:endParaRPr lang="es-ES" sz="4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500" b="1" dirty="0" smtClean="0"/>
                        <a:t>40</a:t>
                      </a:r>
                      <a:endParaRPr lang="es-ES" sz="4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4500" b="1" dirty="0" smtClean="0"/>
                        <a:t>2019</a:t>
                      </a:r>
                      <a:endParaRPr lang="es-ES" sz="4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500" b="1" dirty="0" smtClean="0"/>
                        <a:t>78</a:t>
                      </a:r>
                      <a:endParaRPr lang="es-ES" sz="4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500" b="1" dirty="0" smtClean="0"/>
                        <a:t>80</a:t>
                      </a:r>
                      <a:endParaRPr lang="es-ES" sz="45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01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942054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 smtClean="0">
                <a:solidFill>
                  <a:srgbClr val="000066"/>
                </a:solidFill>
              </a:rPr>
              <a:t>4) Causas Judiciales y denuncias</a:t>
            </a:r>
            <a:endParaRPr lang="es-PY" sz="4200" b="1" dirty="0">
              <a:solidFill>
                <a:srgbClr val="000066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948378"/>
              </p:ext>
            </p:extLst>
          </p:nvPr>
        </p:nvGraphicFramePr>
        <p:xfrm>
          <a:off x="442913" y="1616597"/>
          <a:ext cx="11158537" cy="504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3567"/>
                <a:gridCol w="29649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500" dirty="0" smtClean="0"/>
                        <a:t>Ítem</a:t>
                      </a:r>
                      <a:endParaRPr lang="es-E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500" dirty="0" smtClean="0"/>
                        <a:t>Cantidad</a:t>
                      </a:r>
                      <a:endParaRPr lang="es-ES" sz="2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s-ES" sz="2200" b="1" dirty="0" smtClean="0"/>
                        <a:t>Cantidad total de demandas en trámite judicial 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 smtClean="0"/>
                        <a:t>56</a:t>
                      </a:r>
                      <a:endParaRPr lang="es-E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b="1" dirty="0" smtClean="0"/>
                        <a:t>Demandas cuantificadas en Guaraníes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2200" b="1" dirty="0" smtClean="0"/>
                        <a:t>      - Iniciadas contra el SENAVE   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2200" b="1" dirty="0" smtClean="0"/>
                        <a:t>      - Promovidas por el SENAVE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2200" b="1" dirty="0" smtClean="0"/>
                    </a:p>
                    <a:p>
                      <a:pPr algn="ctr"/>
                      <a:r>
                        <a:rPr lang="es-ES" sz="2200" b="1" dirty="0" smtClean="0"/>
                        <a:t>Gs. 28.500.393.934.</a:t>
                      </a:r>
                    </a:p>
                    <a:p>
                      <a:pPr algn="ctr"/>
                      <a:r>
                        <a:rPr lang="es-ES" sz="2200" b="1" dirty="0" smtClean="0"/>
                        <a:t>Gs. 1.479.600.000.</a:t>
                      </a:r>
                      <a:endParaRPr lang="es-E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b="1" dirty="0" smtClean="0"/>
                        <a:t>Fueros</a:t>
                      </a:r>
                    </a:p>
                    <a:p>
                      <a:r>
                        <a:rPr lang="es-ES" sz="2200" b="1" dirty="0" smtClean="0"/>
                        <a:t>     - Tribunal de Cuentas</a:t>
                      </a:r>
                    </a:p>
                    <a:p>
                      <a:r>
                        <a:rPr lang="es-ES" sz="2200" b="1" dirty="0" smtClean="0"/>
                        <a:t>     - Civil/Laboral</a:t>
                      </a:r>
                    </a:p>
                    <a:p>
                      <a:r>
                        <a:rPr lang="es-ES" sz="2200" b="1" dirty="0" smtClean="0"/>
                        <a:t>     - Acción de inconstitucionalidad</a:t>
                      </a:r>
                    </a:p>
                    <a:p>
                      <a:r>
                        <a:rPr lang="es-ES" sz="2200" b="1" dirty="0" smtClean="0"/>
                        <a:t>     - Corte Suprema de Justicia 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2200" b="1" dirty="0" smtClean="0"/>
                    </a:p>
                    <a:p>
                      <a:pPr algn="ctr"/>
                      <a:r>
                        <a:rPr lang="es-ES" sz="2200" b="1" dirty="0" smtClean="0"/>
                        <a:t>17</a:t>
                      </a:r>
                    </a:p>
                    <a:p>
                      <a:pPr algn="ctr"/>
                      <a:r>
                        <a:rPr lang="es-ES" sz="2200" b="1" dirty="0" smtClean="0"/>
                        <a:t>09</a:t>
                      </a:r>
                    </a:p>
                    <a:p>
                      <a:pPr algn="ctr"/>
                      <a:r>
                        <a:rPr lang="es-ES" sz="2200" b="1" dirty="0" smtClean="0"/>
                        <a:t>05</a:t>
                      </a:r>
                    </a:p>
                    <a:p>
                      <a:pPr algn="ctr"/>
                      <a:r>
                        <a:rPr lang="es-ES" sz="2200" b="1" dirty="0" smtClean="0"/>
                        <a:t>25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b="1" dirty="0" smtClean="0"/>
                        <a:t>Cantidad total de demandas ingresadas en el año 2019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 smtClean="0"/>
                        <a:t>05</a:t>
                      </a:r>
                      <a:endParaRPr lang="es-E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b="1" dirty="0" smtClean="0"/>
                        <a:t>Cantidad de demandas concluidas en el año 2019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 smtClean="0"/>
                        <a:t>04</a:t>
                      </a:r>
                      <a:endParaRPr lang="es-E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s-ES" sz="2200" b="1" dirty="0" smtClean="0"/>
                        <a:t>Cantidad de denuncias presentadas ante</a:t>
                      </a:r>
                      <a:r>
                        <a:rPr lang="es-ES" sz="2200" b="1" baseline="0" dirty="0" smtClean="0"/>
                        <a:t> el Ministerio Público</a:t>
                      </a:r>
                      <a:endParaRPr lang="es-E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 smtClean="0"/>
                        <a:t>06</a:t>
                      </a:r>
                      <a:endParaRPr lang="es-ES" sz="2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790577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PY" sz="3800" b="1" dirty="0" smtClean="0">
                <a:solidFill>
                  <a:srgbClr val="000066"/>
                </a:solidFill>
              </a:rPr>
              <a:t>4) Mesa Normativa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718050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r>
              <a:rPr lang="es-PY" sz="2000" b="1" i="1" dirty="0" smtClean="0">
                <a:latin typeface="Calibri Light" panose="020F0302020204030204" pitchFamily="34" charset="0"/>
              </a:rPr>
              <a:t>           (*) En promedio </a:t>
            </a:r>
            <a:r>
              <a:rPr lang="es-PY" sz="2000" b="1" u="sng" dirty="0" smtClean="0">
                <a:latin typeface="Calibri Light" panose="020F0302020204030204" pitchFamily="34" charset="0"/>
              </a:rPr>
              <a:t>7 normativas </a:t>
            </a:r>
            <a:r>
              <a:rPr lang="es-PY" sz="2000" b="1" i="1" dirty="0" smtClean="0">
                <a:latin typeface="Calibri Light" panose="020F0302020204030204" pitchFamily="34" charset="0"/>
              </a:rPr>
              <a:t>fueron revisadas por mes.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885849"/>
              </p:ext>
            </p:extLst>
          </p:nvPr>
        </p:nvGraphicFramePr>
        <p:xfrm>
          <a:off x="1158125" y="1610759"/>
          <a:ext cx="8128001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4796"/>
                <a:gridCol w="20932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Normativas</a:t>
                      </a:r>
                    </a:p>
                    <a:p>
                      <a:pPr algn="ctr"/>
                      <a:r>
                        <a:rPr lang="es-ES" sz="3000" dirty="0" smtClean="0"/>
                        <a:t> (leyes, decretos, resoluciones)</a:t>
                      </a:r>
                      <a:endParaRPr lang="es-ES" sz="3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Cantidad</a:t>
                      </a:r>
                      <a:endParaRPr lang="es-ES" sz="3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Con resolución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14</a:t>
                      </a:r>
                      <a:r>
                        <a:rPr lang="es-ES" sz="3200" b="1" baseline="0" dirty="0" smtClean="0"/>
                        <a:t> 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En consulta</a:t>
                      </a:r>
                      <a:r>
                        <a:rPr lang="es-ES" sz="3200" b="1" baseline="0" dirty="0" smtClean="0"/>
                        <a:t> pública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Revisada</a:t>
                      </a:r>
                      <a:r>
                        <a:rPr lang="es-ES" sz="3200" b="1" baseline="0" dirty="0" smtClean="0"/>
                        <a:t> sin resolución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En trámite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23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Total de normativas revisadas</a:t>
                      </a:r>
                      <a:endParaRPr lang="es-E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     39 (*)</a:t>
                      </a:r>
                      <a:endParaRPr lang="es-ES" sz="3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50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790577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PY" sz="3800" b="1" dirty="0" smtClean="0">
                <a:solidFill>
                  <a:srgbClr val="000066"/>
                </a:solidFill>
              </a:rPr>
              <a:t>5) Multas aplicadas y cobradas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718050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50285"/>
              </p:ext>
            </p:extLst>
          </p:nvPr>
        </p:nvGraphicFramePr>
        <p:xfrm>
          <a:off x="1115264" y="1684061"/>
          <a:ext cx="9428911" cy="3330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823"/>
                <a:gridCol w="4600576"/>
                <a:gridCol w="29575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Año</a:t>
                      </a:r>
                      <a:endParaRPr lang="es-ES" sz="3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Multas impuestas de </a:t>
                      </a:r>
                      <a:r>
                        <a:rPr lang="es-ES" sz="3000" baseline="0" dirty="0" smtClean="0"/>
                        <a:t> sumarios administrativos</a:t>
                      </a:r>
                    </a:p>
                    <a:p>
                      <a:pPr algn="ctr"/>
                      <a:r>
                        <a:rPr lang="es-ES" sz="3000" baseline="0" dirty="0" smtClean="0"/>
                        <a:t>Guaraníes </a:t>
                      </a:r>
                      <a:endParaRPr lang="es-ES" sz="3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Multas cobradas</a:t>
                      </a:r>
                    </a:p>
                    <a:p>
                      <a:pPr algn="ctr"/>
                      <a:r>
                        <a:rPr lang="es-ES" sz="3000" dirty="0" smtClean="0"/>
                        <a:t>Guaraníes</a:t>
                      </a:r>
                      <a:endParaRPr lang="es-ES" sz="3000" dirty="0"/>
                    </a:p>
                  </a:txBody>
                  <a:tcPr anchor="ctr"/>
                </a:tc>
              </a:tr>
              <a:tr h="938807"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2018</a:t>
                      </a:r>
                      <a:endParaRPr lang="es-ES" sz="3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416.010.240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402.815.526</a:t>
                      </a:r>
                      <a:endParaRPr lang="es-ES" sz="3800" b="1" dirty="0"/>
                    </a:p>
                  </a:txBody>
                  <a:tcPr anchor="ctr"/>
                </a:tc>
              </a:tr>
              <a:tr h="929005"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2019</a:t>
                      </a:r>
                      <a:endParaRPr lang="es-ES" sz="3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606.404.600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800" b="1" dirty="0" smtClean="0"/>
                        <a:t>473.097.949</a:t>
                      </a:r>
                      <a:endParaRPr lang="es-ES" sz="38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797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790577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PY" sz="3800" b="1" dirty="0" smtClean="0">
                <a:solidFill>
                  <a:srgbClr val="000066"/>
                </a:solidFill>
              </a:rPr>
              <a:t>Funcionamiento actual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718050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90135"/>
              </p:ext>
            </p:extLst>
          </p:nvPr>
        </p:nvGraphicFramePr>
        <p:xfrm>
          <a:off x="994654" y="1465120"/>
          <a:ext cx="9406647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49259"/>
                <a:gridCol w="19573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500" dirty="0" smtClean="0"/>
                        <a:t>Funcionarios</a:t>
                      </a:r>
                      <a:endParaRPr lang="es-ES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dirty="0" smtClean="0"/>
                        <a:t>Cantidad</a:t>
                      </a:r>
                      <a:endParaRPr lang="es-ES" sz="3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Permanentes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12</a:t>
                      </a:r>
                      <a:endParaRPr lang="es-ES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Comisionado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</a:t>
                      </a:r>
                      <a:endParaRPr lang="es-ES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Contratados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4</a:t>
                      </a:r>
                      <a:endParaRPr lang="es-ES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Trasladados</a:t>
                      </a:r>
                      <a:r>
                        <a:rPr lang="es-ES" sz="3200" b="1" baseline="0" dirty="0" smtClean="0"/>
                        <a:t> a otras dependencias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3200" b="1" baseline="0" dirty="0" smtClean="0"/>
                        <a:t>      (DOR – UTA)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4</a:t>
                      </a:r>
                      <a:endParaRPr lang="es-ES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Total </a:t>
                      </a:r>
                    </a:p>
                    <a:p>
                      <a:pPr algn="ctr"/>
                      <a:r>
                        <a:rPr lang="es-ES" sz="3200" b="1" dirty="0" smtClean="0"/>
                        <a:t>(</a:t>
                      </a:r>
                      <a:r>
                        <a:rPr lang="es-ES" sz="3200" b="1" dirty="0" err="1" smtClean="0"/>
                        <a:t>Permanentes+Comisionado+Contratados</a:t>
                      </a:r>
                      <a:r>
                        <a:rPr lang="es-ES" sz="3200" b="1" baseline="0" dirty="0" smtClean="0"/>
                        <a:t>)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17 </a:t>
                      </a:r>
                      <a:endParaRPr lang="es-ES" sz="36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4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MUCHAS GRACIAS</a:t>
            </a:r>
            <a:endParaRPr lang="x-none" dirty="0"/>
          </a:p>
        </p:txBody>
      </p:sp>
      <p:sp>
        <p:nvSpPr>
          <p:cNvPr id="5" name="Subtítulo 4"/>
          <p:cNvSpPr txBox="1">
            <a:spLocks/>
          </p:cNvSpPr>
          <p:nvPr/>
        </p:nvSpPr>
        <p:spPr>
          <a:xfrm>
            <a:off x="838200" y="4014384"/>
            <a:ext cx="10515600" cy="218871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PY" sz="2700" b="1" dirty="0">
                <a:latin typeface="Big Caslon" panose="02000603090000020003" pitchFamily="2" charset="0"/>
              </a:rPr>
              <a:t>Servicio Nacional de Calidad y Sanidad Vegetal y de Semillas (SENAVE)</a:t>
            </a:r>
          </a:p>
          <a:p>
            <a:pPr marL="0" indent="0" algn="ctr">
              <a:buNone/>
            </a:pPr>
            <a:r>
              <a:rPr lang="es-PY" sz="2500" dirty="0">
                <a:latin typeface="Big Caslon" panose="02000603090000020003" pitchFamily="2" charset="0"/>
              </a:rPr>
              <a:t>Humaitá 145, Edificio Planeta </a:t>
            </a:r>
            <a:r>
              <a:rPr lang="es-PY" sz="2500" dirty="0" smtClean="0">
                <a:latin typeface="Big Caslon" panose="02000603090000020003" pitchFamily="2" charset="0"/>
              </a:rPr>
              <a:t>1</a:t>
            </a:r>
            <a:endParaRPr lang="es-PY" sz="2500" dirty="0">
              <a:latin typeface="Big Caslon" panose="02000603090000020003" pitchFamily="2" charset="0"/>
            </a:endParaRPr>
          </a:p>
          <a:p>
            <a:pPr marL="0" indent="0" algn="ctr">
              <a:buNone/>
            </a:pPr>
            <a:r>
              <a:rPr lang="es-PY" sz="2500" dirty="0">
                <a:latin typeface="Big Caslon" panose="02000603090000020003" pitchFamily="2" charset="0"/>
              </a:rPr>
              <a:t>Asunción – </a:t>
            </a:r>
            <a:r>
              <a:rPr lang="es-PY" sz="2500" dirty="0" smtClean="0">
                <a:latin typeface="Big Caslon" panose="02000603090000020003" pitchFamily="2" charset="0"/>
              </a:rPr>
              <a:t>Paraguay</a:t>
            </a:r>
          </a:p>
          <a:p>
            <a:pPr marL="0" indent="0" algn="ctr">
              <a:buNone/>
            </a:pPr>
            <a:r>
              <a:rPr lang="es-PY" sz="2500" dirty="0" smtClean="0">
                <a:latin typeface="Big Caslon" panose="02000603090000020003" pitchFamily="2" charset="0"/>
              </a:rPr>
              <a:t> </a:t>
            </a:r>
            <a:r>
              <a:rPr lang="es-PY" sz="2500" dirty="0">
                <a:latin typeface="Big Caslon" panose="02000603090000020003" pitchFamily="2" charset="0"/>
              </a:rPr>
              <a:t>(595-21) 445-769 / 441-549</a:t>
            </a:r>
          </a:p>
          <a:p>
            <a:pPr marL="3671888" indent="0">
              <a:buNone/>
            </a:pPr>
            <a:r>
              <a:rPr lang="x-none" sz="2500" dirty="0">
                <a:latin typeface="Big Caslon" panose="02000603090000020003" pitchFamily="2" charset="0"/>
              </a:rPr>
              <a:t>¡Seguinos!</a:t>
            </a:r>
          </a:p>
        </p:txBody>
      </p:sp>
      <p:pic>
        <p:nvPicPr>
          <p:cNvPr id="6" name="4 Imagen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662" y="5879102"/>
            <a:ext cx="323038" cy="324000"/>
          </a:xfrm>
          <a:prstGeom prst="rect">
            <a:avLst/>
          </a:prstGeom>
        </p:spPr>
      </p:pic>
      <p:pic>
        <p:nvPicPr>
          <p:cNvPr id="7" name="5 Imagen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8618" y="5879102"/>
            <a:ext cx="32303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65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SEN 2018-2023">
      <a:dk1>
        <a:sysClr val="windowText" lastClr="000000"/>
      </a:dk1>
      <a:lt1>
        <a:sysClr val="window" lastClr="FFFFFF"/>
      </a:lt1>
      <a:dk2>
        <a:srgbClr val="001C54"/>
      </a:dk2>
      <a:lt2>
        <a:srgbClr val="BBC4CA"/>
      </a:lt2>
      <a:accent1>
        <a:srgbClr val="ED1C24"/>
      </a:accent1>
      <a:accent2>
        <a:srgbClr val="17479D"/>
      </a:accent2>
      <a:accent3>
        <a:srgbClr val="A5A5A5"/>
      </a:accent3>
      <a:accent4>
        <a:srgbClr val="FFC000"/>
      </a:accent4>
      <a:accent5>
        <a:srgbClr val="61C539"/>
      </a:accent5>
      <a:accent6>
        <a:srgbClr val="2A9CC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1457</TotalTime>
  <Words>293</Words>
  <Application>Microsoft Office PowerPoint</Application>
  <PresentationFormat>Panorámica</PresentationFormat>
  <Paragraphs>126</Paragraphs>
  <Slides>9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Albertus Extra Bold</vt:lpstr>
      <vt:lpstr>Arial</vt:lpstr>
      <vt:lpstr>Big Caslon</vt:lpstr>
      <vt:lpstr>Calibri</vt:lpstr>
      <vt:lpstr>Calibri Light</vt:lpstr>
      <vt:lpstr>Courier New</vt:lpstr>
      <vt:lpstr>Gotham</vt:lpstr>
      <vt:lpstr>Office Theme</vt:lpstr>
      <vt:lpstr>Tema de Office</vt:lpstr>
      <vt:lpstr>SENAVE</vt:lpstr>
      <vt:lpstr>1) Mesa de Entrada</vt:lpstr>
      <vt:lpstr>2) Staff de Dictaminantes</vt:lpstr>
      <vt:lpstr>3) Sumarios Administrativos</vt:lpstr>
      <vt:lpstr>4) Causas Judiciales y denuncias</vt:lpstr>
      <vt:lpstr>4) Mesa Normativa</vt:lpstr>
      <vt:lpstr>5) Multas aplicadas y cobradas</vt:lpstr>
      <vt:lpstr>Funcionamiento actual</vt:lpstr>
      <vt:lpstr>MUCHAS GRACIAS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Estratégico Institucional 2019 2023</dc:title>
  <dc:creator>Hewlett-Packard Company</dc:creator>
  <cp:lastModifiedBy>Presidencia SENAVE</cp:lastModifiedBy>
  <cp:revision>168</cp:revision>
  <dcterms:created xsi:type="dcterms:W3CDTF">2018-09-28T11:09:13Z</dcterms:created>
  <dcterms:modified xsi:type="dcterms:W3CDTF">2020-03-11T12:00:19Z</dcterms:modified>
</cp:coreProperties>
</file>