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1"/>
    <p:sldMasterId id="2147483835" r:id="rId2"/>
  </p:sldMasterIdLst>
  <p:notesMasterIdLst>
    <p:notesMasterId r:id="rId13"/>
  </p:notesMasterIdLst>
  <p:handoutMasterIdLst>
    <p:handoutMasterId r:id="rId14"/>
  </p:handoutMasterIdLst>
  <p:sldIdLst>
    <p:sldId id="272" r:id="rId3"/>
    <p:sldId id="268" r:id="rId4"/>
    <p:sldId id="270" r:id="rId5"/>
    <p:sldId id="273" r:id="rId6"/>
    <p:sldId id="282" r:id="rId7"/>
    <p:sldId id="281" r:id="rId8"/>
    <p:sldId id="285" r:id="rId9"/>
    <p:sldId id="271" r:id="rId10"/>
    <p:sldId id="28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E201C-2794-4BC0-B701-679A37E0A5D5}" type="datetimeFigureOut">
              <a:rPr lang="es-ES" smtClean="0"/>
              <a:t>14/12/2020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5E842-2716-4AB4-A50E-5A094E6A1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4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5C47-49D9-4C13-802B-B6C8BDBFEDBE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BB721-1CFE-4D57-BF87-95E8CE2193CE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2078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9493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4361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23845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838200" y="2484212"/>
            <a:ext cx="10515600" cy="7379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¡MUCHAS GRACIAS!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9581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838200" y="2484212"/>
            <a:ext cx="10515600" cy="7379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¡MUCHAS GRACIAS!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7668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9314" y="4368800"/>
            <a:ext cx="11553372" cy="81280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001C54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TÍTULO</a:t>
            </a:r>
            <a:endParaRPr lang="x-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384800"/>
            <a:ext cx="9144000" cy="12772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Gotha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8075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4115" y="885372"/>
            <a:ext cx="10802256" cy="53702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Título</a:t>
            </a:r>
            <a:endParaRPr lang="x-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115" y="1825625"/>
            <a:ext cx="10802256" cy="4110718"/>
          </a:xfrm>
          <a:prstGeom prst="rect">
            <a:avLst/>
          </a:prstGeom>
        </p:spPr>
        <p:txBody>
          <a:bodyPr/>
          <a:lstStyle>
            <a:lvl1pPr>
              <a:defRPr>
                <a:latin typeface="Big Caslon" panose="02000603090000020003" pitchFamily="2" charset="0"/>
              </a:defRPr>
            </a:lvl1pPr>
            <a:lvl2pPr>
              <a:defRPr>
                <a:latin typeface="Big Caslon" panose="02000603090000020003" pitchFamily="2" charset="0"/>
              </a:defRPr>
            </a:lvl2pPr>
            <a:lvl3pPr>
              <a:defRPr>
                <a:latin typeface="Big Caslon" panose="02000603090000020003" pitchFamily="2" charset="0"/>
              </a:defRPr>
            </a:lvl3pPr>
            <a:lvl4pPr>
              <a:defRPr>
                <a:latin typeface="Big Caslon" panose="02000603090000020003" pitchFamily="2" charset="0"/>
              </a:defRPr>
            </a:lvl4pPr>
            <a:lvl5pPr>
              <a:defRPr>
                <a:latin typeface="Big Caslon" panose="02000603090000020003" pitchFamily="2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x-none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3792071" y="5936343"/>
            <a:ext cx="2138082" cy="51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x-none">
              <a:solidFill>
                <a:prstClr val="white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580AE9A-B1A5-461D-B01A-329047D52D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38" y="5759595"/>
            <a:ext cx="1814392" cy="693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52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838200" y="2484212"/>
            <a:ext cx="10515600" cy="7379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¡MUCHAS GRACIAS!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0760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3792071" y="5936343"/>
            <a:ext cx="2138083" cy="51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x-none" sz="1800">
              <a:solidFill>
                <a:prstClr val="white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580AE9A-B1A5-461D-B01A-329047D52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39" y="5759595"/>
            <a:ext cx="1814392" cy="693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08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4232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86587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8058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2141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73572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6807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5399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5EA9-2B3C-49BE-933F-4BD455D53E1F}" type="datetimeFigureOut">
              <a:rPr lang="es-PY" smtClean="0"/>
              <a:t>14/12/2020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8956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2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facebook.com/SecretariadeEmergenciaNacionalParaguay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twitter.com/senparagua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 smtClean="0"/>
              <a:t>SENAVE</a:t>
            </a:r>
            <a:endParaRPr lang="x-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1426" y="709769"/>
            <a:ext cx="9144000" cy="590998"/>
          </a:xfrm>
        </p:spPr>
        <p:txBody>
          <a:bodyPr/>
          <a:lstStyle/>
          <a:p>
            <a:r>
              <a:rPr lang="es-PY" b="1" dirty="0" smtClean="0"/>
              <a:t>DIRECCIÓN GENERAL DE ASUNTOS JURÍDICOS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66800" y="5385965"/>
            <a:ext cx="10393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Albertus MT Lt" pitchFamily="2" charset="0"/>
              </a:rPr>
              <a:t>Resultados </a:t>
            </a:r>
            <a:r>
              <a:rPr lang="es-ES" sz="2400" b="1" dirty="0">
                <a:latin typeface="Albertus MT Lt" pitchFamily="2" charset="0"/>
              </a:rPr>
              <a:t>de </a:t>
            </a:r>
            <a:r>
              <a:rPr lang="es-ES" sz="2400" b="1" dirty="0" smtClean="0">
                <a:latin typeface="Albertus MT Lt" pitchFamily="2" charset="0"/>
              </a:rPr>
              <a:t>Capacitaciones</a:t>
            </a:r>
          </a:p>
          <a:p>
            <a:pPr algn="ctr"/>
            <a:r>
              <a:rPr lang="es-ES" sz="2400" b="1" dirty="0" smtClean="0">
                <a:latin typeface="Albertus MT Lt" pitchFamily="2" charset="0"/>
              </a:rPr>
              <a:t>Año 2019</a:t>
            </a:r>
            <a:endParaRPr lang="es-ES" sz="2400" b="1" dirty="0">
              <a:latin typeface="Albertus MT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¡MUCHAS GRACIAS!</a:t>
            </a:r>
            <a:endParaRPr lang="x-none" dirty="0"/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838200" y="4014384"/>
            <a:ext cx="10515600" cy="2188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Y" sz="2700" b="1" dirty="0">
                <a:latin typeface="Big Caslon" panose="02000603090000020003" pitchFamily="2" charset="0"/>
              </a:rPr>
              <a:t>Servicio Nacional de Calidad y Sanidad Vegetal y de Semillas (SENAVE)</a:t>
            </a:r>
          </a:p>
          <a:p>
            <a:pPr marL="0" indent="0" algn="ctr">
              <a:buNone/>
            </a:pPr>
            <a:r>
              <a:rPr lang="es-PY" sz="2500" dirty="0">
                <a:latin typeface="Big Caslon" panose="02000603090000020003" pitchFamily="2" charset="0"/>
              </a:rPr>
              <a:t>Humaitá 145, Edificio Planeta </a:t>
            </a:r>
            <a:r>
              <a:rPr lang="es-PY" sz="2500" dirty="0" smtClean="0">
                <a:latin typeface="Big Caslon" panose="02000603090000020003" pitchFamily="2" charset="0"/>
              </a:rPr>
              <a:t>1</a:t>
            </a:r>
            <a:endParaRPr lang="es-PY" sz="2500" dirty="0">
              <a:latin typeface="Big Caslon" panose="02000603090000020003" pitchFamily="2" charset="0"/>
            </a:endParaRPr>
          </a:p>
          <a:p>
            <a:pPr marL="0" indent="0" algn="ctr">
              <a:buNone/>
            </a:pPr>
            <a:r>
              <a:rPr lang="es-PY" sz="2500" dirty="0">
                <a:latin typeface="Big Caslon" panose="02000603090000020003" pitchFamily="2" charset="0"/>
              </a:rPr>
              <a:t>Asunción – </a:t>
            </a:r>
            <a:r>
              <a:rPr lang="es-PY" sz="2500" dirty="0" smtClean="0">
                <a:latin typeface="Big Caslon" panose="02000603090000020003" pitchFamily="2" charset="0"/>
              </a:rPr>
              <a:t>Paraguay</a:t>
            </a:r>
          </a:p>
          <a:p>
            <a:pPr marL="0" indent="0" algn="ctr">
              <a:buNone/>
            </a:pPr>
            <a:r>
              <a:rPr lang="es-PY" sz="2500" dirty="0" smtClean="0">
                <a:latin typeface="Big Caslon" panose="02000603090000020003" pitchFamily="2" charset="0"/>
              </a:rPr>
              <a:t> </a:t>
            </a:r>
            <a:r>
              <a:rPr lang="es-PY" sz="2500" dirty="0">
                <a:latin typeface="Big Caslon" panose="02000603090000020003" pitchFamily="2" charset="0"/>
              </a:rPr>
              <a:t>(595-21) 445-769 / 441-549</a:t>
            </a:r>
          </a:p>
          <a:p>
            <a:pPr marL="3671888" indent="0">
              <a:buNone/>
            </a:pPr>
            <a:r>
              <a:rPr lang="x-none" sz="2500" dirty="0">
                <a:latin typeface="Big Caslon" panose="02000603090000020003" pitchFamily="2" charset="0"/>
              </a:rPr>
              <a:t>¡Seguinos!</a:t>
            </a:r>
          </a:p>
        </p:txBody>
      </p:sp>
      <p:pic>
        <p:nvPicPr>
          <p:cNvPr id="6" name="4 Imagen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5879102"/>
            <a:ext cx="323038" cy="324000"/>
          </a:xfrm>
          <a:prstGeom prst="rect">
            <a:avLst/>
          </a:prstGeom>
        </p:spPr>
      </p:pic>
      <p:pic>
        <p:nvPicPr>
          <p:cNvPr id="7" name="5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18" y="5879102"/>
            <a:ext cx="323038" cy="324000"/>
          </a:xfrm>
          <a:prstGeom prst="rect">
            <a:avLst/>
          </a:prstGeom>
        </p:spPr>
      </p:pic>
      <p:pic>
        <p:nvPicPr>
          <p:cNvPr id="2050" name="Picture 2" descr="La imagen puede contener: 1 persona, de pie, cÃ©sped, texto, exterior y naturale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99" y="0"/>
            <a:ext cx="4499501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0895" y="790577"/>
            <a:ext cx="10755291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3800" b="1" dirty="0" smtClean="0">
                <a:solidFill>
                  <a:srgbClr val="000066"/>
                </a:solidFill>
              </a:rPr>
              <a:t>Programa de Capacitaciones en Normativas 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2283" y="1397297"/>
            <a:ext cx="11083903" cy="51150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PY" sz="3000" b="1" dirty="0" smtClean="0">
                <a:solidFill>
                  <a:srgbClr val="000066"/>
                </a:solidFill>
                <a:latin typeface="Calibri Light" panose="020F0302020204030204" pitchFamily="34" charset="0"/>
              </a:rPr>
              <a:t>Antecedentes</a:t>
            </a:r>
          </a:p>
          <a:p>
            <a:pPr algn="just">
              <a:lnSpc>
                <a:spcPct val="150000"/>
              </a:lnSpc>
            </a:pPr>
            <a:r>
              <a:rPr lang="es-PY" sz="2300" i="1" dirty="0" smtClean="0">
                <a:latin typeface="Calibri Light" panose="020F0302020204030204" pitchFamily="34" charset="0"/>
              </a:rPr>
              <a:t>Surge como un </a:t>
            </a:r>
            <a:r>
              <a:rPr lang="es-PY" sz="2300" b="1" i="1" dirty="0" smtClean="0">
                <a:latin typeface="Calibri Light" panose="020F0302020204030204" pitchFamily="34" charset="0"/>
              </a:rPr>
              <a:t>acción de apoyo </a:t>
            </a:r>
            <a:r>
              <a:rPr lang="es-PY" sz="2300" i="1" dirty="0" smtClean="0">
                <a:latin typeface="Calibri Light" panose="020F0302020204030204" pitchFamily="34" charset="0"/>
              </a:rPr>
              <a:t>a los técnicos de campo que realizan distintos procedimientos tales como fiscalizaciones y verificaciones.  El Plan de Capacitaciones desde su inicio fue coordinado con el Director de Regionales y posteriormente con cada Jefe Regional.</a:t>
            </a:r>
          </a:p>
          <a:p>
            <a:pPr algn="just">
              <a:lnSpc>
                <a:spcPct val="150000"/>
              </a:lnSpc>
            </a:pPr>
            <a:r>
              <a:rPr lang="es-PY" sz="3000" b="1" dirty="0">
                <a:solidFill>
                  <a:srgbClr val="000066"/>
                </a:solidFill>
                <a:latin typeface="Calibri Light" panose="020F0302020204030204" pitchFamily="34" charset="0"/>
              </a:rPr>
              <a:t>Objetivo </a:t>
            </a:r>
          </a:p>
          <a:p>
            <a:pPr algn="just">
              <a:lnSpc>
                <a:spcPct val="150000"/>
              </a:lnSpc>
            </a:pPr>
            <a:r>
              <a:rPr lang="es-ES" sz="2300" i="1" dirty="0" smtClean="0">
                <a:latin typeface="Calibri Light" panose="020F0302020204030204" pitchFamily="34" charset="0"/>
              </a:rPr>
              <a:t>Fortalecer la </a:t>
            </a:r>
            <a:r>
              <a:rPr lang="es-ES" sz="2300" b="1" i="1" dirty="0" smtClean="0">
                <a:latin typeface="Calibri Light" panose="020F0302020204030204" pitchFamily="34" charset="0"/>
              </a:rPr>
              <a:t>interacción</a:t>
            </a:r>
            <a:r>
              <a:rPr lang="es-ES" sz="2300" i="1" dirty="0" smtClean="0">
                <a:latin typeface="Calibri Light" panose="020F0302020204030204" pitchFamily="34" charset="0"/>
              </a:rPr>
              <a:t> entre los técnicos de campo y los abogados en un espacio de intercambio de opiniones e interpretaciones legales en torno a un caso técnico.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17431"/>
            <a:ext cx="10515600" cy="6732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3800" b="1" smtClean="0">
                <a:solidFill>
                  <a:srgbClr val="000066"/>
                </a:solidFill>
              </a:rPr>
              <a:t>  Resultados</a:t>
            </a:r>
            <a:r>
              <a:rPr lang="es-ES" sz="3800" b="1" dirty="0" smtClean="0">
                <a:solidFill>
                  <a:srgbClr val="000066"/>
                </a:solidFill>
              </a:rPr>
              <a:t>			</a:t>
            </a:r>
            <a:r>
              <a:rPr lang="es-ES" sz="3800" b="1" smtClean="0">
                <a:solidFill>
                  <a:srgbClr val="000066"/>
                </a:solidFill>
              </a:rPr>
              <a:t>      Oportunidades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3486295" y="1709738"/>
            <a:ext cx="5157787" cy="8239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PY" sz="2200" b="1" dirty="0" smtClean="0">
                <a:latin typeface="Calibri Light" panose="020F0302020204030204" pitchFamily="34" charset="0"/>
              </a:rPr>
              <a:t> </a:t>
            </a:r>
            <a:endParaRPr lang="es-PY" sz="2200" dirty="0" smtClean="0">
              <a:latin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PY" sz="2200" dirty="0">
              <a:latin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s-PY" sz="2200" dirty="0">
              <a:latin typeface="Calibri Light" panose="020F030202020403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PY" sz="2200" b="1" dirty="0">
              <a:latin typeface="Calibri Light" panose="020F0302020204030204" pitchFamily="34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839788" y="1709739"/>
            <a:ext cx="5157787" cy="4910002"/>
          </a:xfrm>
        </p:spPr>
        <p:txBody>
          <a:bodyPr>
            <a:normAutofit fontScale="62500" lnSpcReduction="20000"/>
          </a:bodyPr>
          <a:lstStyle/>
          <a:p>
            <a:r>
              <a:rPr lang="es-ES" sz="2900" dirty="0" smtClean="0"/>
              <a:t>Mejoramiento en la </a:t>
            </a:r>
            <a:r>
              <a:rPr lang="es-ES" sz="2900" b="1" dirty="0" smtClean="0"/>
              <a:t>interacción</a:t>
            </a:r>
            <a:r>
              <a:rPr lang="es-ES" sz="2900" dirty="0" smtClean="0"/>
              <a:t> entre los técnicos de campo y los abogados.</a:t>
            </a:r>
          </a:p>
          <a:p>
            <a:r>
              <a:rPr lang="es-ES" sz="2900" dirty="0" smtClean="0"/>
              <a:t>Fortalecimiento de los </a:t>
            </a:r>
            <a:r>
              <a:rPr lang="es-ES" sz="2900" b="1" dirty="0" smtClean="0"/>
              <a:t>conocimientos técnicos</a:t>
            </a:r>
            <a:r>
              <a:rPr lang="es-ES" sz="2900" dirty="0" smtClean="0"/>
              <a:t> de los abogados.</a:t>
            </a:r>
          </a:p>
          <a:p>
            <a:r>
              <a:rPr lang="es-ES" sz="2900" dirty="0"/>
              <a:t>A</a:t>
            </a:r>
            <a:r>
              <a:rPr lang="es-ES" sz="2900" dirty="0" smtClean="0"/>
              <a:t>compañamiento a los técnicos en </a:t>
            </a:r>
            <a:r>
              <a:rPr lang="es-ES" sz="2900" b="1" dirty="0" smtClean="0"/>
              <a:t>procedimientos</a:t>
            </a:r>
            <a:r>
              <a:rPr lang="es-ES" sz="2900" dirty="0" smtClean="0"/>
              <a:t> como verificaciones y fiscalizaciones. </a:t>
            </a:r>
          </a:p>
          <a:p>
            <a:r>
              <a:rPr lang="es-ES" sz="2900" dirty="0"/>
              <a:t>Mejoramiento en el </a:t>
            </a:r>
            <a:r>
              <a:rPr lang="es-ES" sz="2900" b="1" dirty="0"/>
              <a:t>conocimiento</a:t>
            </a:r>
            <a:r>
              <a:rPr lang="es-ES" sz="2900" dirty="0"/>
              <a:t> de las realidades y trabajos de campo que inciden en la elaboración de normativas.</a:t>
            </a:r>
          </a:p>
          <a:p>
            <a:r>
              <a:rPr lang="es-ES" sz="2900" dirty="0" smtClean="0"/>
              <a:t>Socialización de trabajos que realizan </a:t>
            </a:r>
            <a:r>
              <a:rPr lang="es-ES" sz="2900" b="1" dirty="0" smtClean="0"/>
              <a:t>ambas</a:t>
            </a:r>
            <a:r>
              <a:rPr lang="es-ES" sz="2900" dirty="0" smtClean="0"/>
              <a:t> dependencias.</a:t>
            </a:r>
          </a:p>
          <a:p>
            <a:r>
              <a:rPr lang="es-ES" sz="2900" dirty="0" smtClean="0"/>
              <a:t>Incremento en las relaciones con los </a:t>
            </a:r>
            <a:r>
              <a:rPr lang="es-ES" sz="2900" b="1" dirty="0" smtClean="0"/>
              <a:t>gobiernos subnacionales y municipales</a:t>
            </a:r>
            <a:r>
              <a:rPr lang="es-ES" sz="2900" dirty="0" smtClean="0"/>
              <a:t>.</a:t>
            </a:r>
          </a:p>
          <a:p>
            <a:r>
              <a:rPr lang="es-ES" sz="2900" dirty="0" smtClean="0"/>
              <a:t>Suscripción de </a:t>
            </a:r>
            <a:r>
              <a:rPr lang="es-ES" sz="2900" b="1" dirty="0" smtClean="0"/>
              <a:t>Convenios </a:t>
            </a:r>
            <a:r>
              <a:rPr lang="es-ES" sz="2900" dirty="0" smtClean="0"/>
              <a:t>con Gobernaciones.</a:t>
            </a:r>
          </a:p>
          <a:p>
            <a:r>
              <a:rPr lang="es-ES" sz="2900" dirty="0" smtClean="0"/>
              <a:t>Demanda de más capacitaciones a </a:t>
            </a:r>
            <a:r>
              <a:rPr lang="es-ES" sz="2900" b="1" dirty="0" smtClean="0"/>
              <a:t>otros actores</a:t>
            </a:r>
            <a:r>
              <a:rPr lang="es-ES" sz="2900" dirty="0" smtClean="0"/>
              <a:t>.</a:t>
            </a:r>
          </a:p>
          <a:p>
            <a:r>
              <a:rPr lang="es-ES" sz="2900" dirty="0" smtClean="0"/>
              <a:t>Incremento de </a:t>
            </a:r>
            <a:r>
              <a:rPr lang="es-ES" sz="2900" b="1" dirty="0" smtClean="0"/>
              <a:t>alianzas</a:t>
            </a:r>
            <a:r>
              <a:rPr lang="es-ES" sz="2900" dirty="0" smtClean="0"/>
              <a:t> con el sector privado.</a:t>
            </a:r>
          </a:p>
          <a:p>
            <a:r>
              <a:rPr lang="es-ES" sz="2900" dirty="0"/>
              <a:t>Incremento en la </a:t>
            </a:r>
            <a:r>
              <a:rPr lang="es-ES" sz="2900" b="1" dirty="0"/>
              <a:t>comunicación y consultas </a:t>
            </a:r>
            <a:r>
              <a:rPr lang="es-ES" sz="2900" dirty="0"/>
              <a:t>entre técnicos y abogados.</a:t>
            </a:r>
          </a:p>
          <a:p>
            <a:endParaRPr lang="es-ES" sz="2100" dirty="0" smtClean="0"/>
          </a:p>
          <a:p>
            <a:pPr marL="0" indent="0">
              <a:buNone/>
            </a:pPr>
            <a:endParaRPr lang="es-ES" sz="2200" dirty="0" smtClean="0"/>
          </a:p>
          <a:p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4"/>
          </p:nvPr>
        </p:nvSpPr>
        <p:spPr>
          <a:xfrm>
            <a:off x="5885645" y="1690688"/>
            <a:ext cx="5469743" cy="4929053"/>
          </a:xfrm>
        </p:spPr>
        <p:txBody>
          <a:bodyPr>
            <a:noAutofit/>
          </a:bodyPr>
          <a:lstStyle/>
          <a:p>
            <a:r>
              <a:rPr lang="es-ES" sz="1600" dirty="0"/>
              <a:t>Identificación de </a:t>
            </a:r>
            <a:r>
              <a:rPr lang="es-ES" sz="1600" b="1" dirty="0"/>
              <a:t>oportunidades </a:t>
            </a:r>
            <a:r>
              <a:rPr lang="es-ES" sz="1600" dirty="0"/>
              <a:t>de acciones técnicas y jurídicas con los distintos usuarios y sectores.</a:t>
            </a:r>
          </a:p>
          <a:p>
            <a:r>
              <a:rPr lang="es-ES" sz="1600" dirty="0" smtClean="0"/>
              <a:t>Socialización de los trabajos de la mesa de Revisión de Normativas.</a:t>
            </a:r>
          </a:p>
          <a:p>
            <a:r>
              <a:rPr lang="es-ES" sz="1600" dirty="0" smtClean="0"/>
              <a:t>Elaboración </a:t>
            </a:r>
            <a:r>
              <a:rPr lang="es-ES" sz="1600" dirty="0"/>
              <a:t>de un </a:t>
            </a:r>
            <a:r>
              <a:rPr lang="es-ES" sz="1600" b="1" dirty="0"/>
              <a:t>Plan de Capacitaciones </a:t>
            </a:r>
            <a:r>
              <a:rPr lang="es-ES" sz="1600" b="1" dirty="0" smtClean="0"/>
              <a:t>2019.  Innovaciones: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600" b="1" dirty="0" smtClean="0"/>
              <a:t>Dirigido </a:t>
            </a:r>
            <a:r>
              <a:rPr lang="es-ES" sz="1600" dirty="0" smtClean="0"/>
              <a:t>a funcionarios del SENAVE y de otras instituciones del </a:t>
            </a:r>
            <a:r>
              <a:rPr lang="es-ES" sz="1600" dirty="0" smtClean="0"/>
              <a:t>Estado, </a:t>
            </a:r>
            <a:r>
              <a:rPr lang="es-ES" sz="1600" dirty="0" smtClean="0"/>
              <a:t>Gobernaciones, Municipios, comunidades, sector privado y usuarios en general.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600" dirty="0" smtClean="0"/>
              <a:t>Coordinación de capacitaciones de normativas y aspectos técnicos con la </a:t>
            </a:r>
            <a:r>
              <a:rPr lang="es-ES" sz="1600" b="1" dirty="0" smtClean="0"/>
              <a:t>DGT y DEAG</a:t>
            </a:r>
            <a:r>
              <a:rPr lang="es-ES" sz="1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600" dirty="0" smtClean="0"/>
              <a:t>Elaboración de </a:t>
            </a:r>
            <a:r>
              <a:rPr lang="es-ES" sz="1600" b="1" dirty="0" smtClean="0"/>
              <a:t>materiales impresos y  audiovisuales. </a:t>
            </a:r>
          </a:p>
          <a:p>
            <a:r>
              <a:rPr lang="es-ES" sz="1600" b="1" dirty="0" smtClean="0"/>
              <a:t>Alianzas </a:t>
            </a:r>
            <a:r>
              <a:rPr lang="es-ES" sz="1600" dirty="0" smtClean="0"/>
              <a:t>con usuarios. Caso CAFYF – Gobernación de Itapúa.</a:t>
            </a:r>
          </a:p>
          <a:p>
            <a:r>
              <a:rPr lang="es-ES" sz="1600" b="1" dirty="0" smtClean="0"/>
              <a:t>A </a:t>
            </a:r>
            <a:r>
              <a:rPr lang="es-ES" sz="1600" b="1" dirty="0"/>
              <a:t>pedido de asociaciones</a:t>
            </a:r>
            <a:r>
              <a:rPr lang="es-ES" sz="1600" dirty="0"/>
              <a:t>, en lo que va del </a:t>
            </a:r>
            <a:r>
              <a:rPr lang="es-ES" sz="1600" dirty="0" smtClean="0"/>
              <a:t>año </a:t>
            </a:r>
            <a:r>
              <a:rPr lang="es-ES" sz="1600" dirty="0" smtClean="0"/>
              <a:t>2019, la DGAJ ha apoyado </a:t>
            </a:r>
            <a:r>
              <a:rPr lang="es-ES" sz="1600" dirty="0"/>
              <a:t>en forma conjunta con la DOR dos capacitaciones en Itapúa: CAP, Cooperativa de Colonias </a:t>
            </a:r>
            <a:r>
              <a:rPr lang="es-ES" sz="1600" dirty="0" smtClean="0"/>
              <a:t>Unidas (más de 120 personas capacitadas).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0895" y="790577"/>
            <a:ext cx="8353109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3800" b="1" dirty="0" smtClean="0">
                <a:solidFill>
                  <a:srgbClr val="000066"/>
                </a:solidFill>
              </a:rPr>
              <a:t>Capacitaciones realizadas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25" y="1465120"/>
            <a:ext cx="11835685" cy="4718050"/>
          </a:xfrm>
        </p:spPr>
        <p:txBody>
          <a:bodyPr>
            <a:noAutofit/>
          </a:bodyPr>
          <a:lstStyle/>
          <a:p>
            <a:pPr algn="just"/>
            <a:endParaRPr lang="es-PY" sz="2300" b="1" dirty="0"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18929"/>
              </p:ext>
            </p:extLst>
          </p:nvPr>
        </p:nvGraphicFramePr>
        <p:xfrm>
          <a:off x="283335" y="1558344"/>
          <a:ext cx="11526591" cy="457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09"/>
                <a:gridCol w="1817688"/>
                <a:gridCol w="2252556"/>
                <a:gridCol w="6181338"/>
              </a:tblGrid>
              <a:tr h="525557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Departamento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Funcionario capacitador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Total de personas capacitadas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Otras</a:t>
                      </a:r>
                      <a:r>
                        <a:rPr lang="es-ES" sz="1400" baseline="0" dirty="0" smtClean="0"/>
                        <a:t> actividades</a:t>
                      </a:r>
                      <a:endParaRPr lang="es-ES" sz="1400" dirty="0"/>
                    </a:p>
                  </a:txBody>
                  <a:tcPr/>
                </a:tc>
              </a:tr>
              <a:tr h="2040396"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/>
                        <a:t>1.</a:t>
                      </a:r>
                      <a:r>
                        <a:rPr lang="es-ES" sz="1400" b="1" baseline="0" dirty="0" smtClean="0"/>
                        <a:t> </a:t>
                      </a:r>
                      <a:r>
                        <a:rPr lang="es-ES" sz="1400" b="1" dirty="0" smtClean="0"/>
                        <a:t>Alto Paraná</a:t>
                      </a:r>
                    </a:p>
                    <a:p>
                      <a:pPr algn="l"/>
                      <a:r>
                        <a:rPr lang="es-ES" sz="1400" b="1" dirty="0" smtClean="0"/>
                        <a:t>    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Analía</a:t>
                      </a:r>
                      <a:r>
                        <a:rPr lang="es-ES" sz="1400" baseline="0" dirty="0" smtClean="0"/>
                        <a:t> Rodríguez, Delmidia Serna, </a:t>
                      </a:r>
                    </a:p>
                    <a:p>
                      <a:pPr algn="ctr"/>
                      <a:r>
                        <a:rPr lang="es-ES" sz="1400" baseline="0" dirty="0" smtClean="0"/>
                        <a:t>Tania Villagra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Reunión</a:t>
                      </a:r>
                      <a:r>
                        <a:rPr lang="es-ES" sz="1400" baseline="0" dirty="0" smtClean="0"/>
                        <a:t> con la </a:t>
                      </a:r>
                      <a:r>
                        <a:rPr lang="es-ES" sz="1400" b="1" baseline="0" dirty="0" smtClean="0"/>
                        <a:t>Oficina de Punto de Ingreso</a:t>
                      </a:r>
                      <a:r>
                        <a:rPr lang="es-ES" sz="1400" baseline="0" dirty="0" smtClean="0"/>
                        <a:t>: se definieron alcances normativos del SENAVE en función a casos prácticos surgidos en dicha oficina.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 smtClean="0"/>
                        <a:t>Reunión con la </a:t>
                      </a:r>
                      <a:r>
                        <a:rPr lang="es-ES" sz="1400" b="1" baseline="0" dirty="0" smtClean="0"/>
                        <a:t>Gobernación</a:t>
                      </a:r>
                      <a:r>
                        <a:rPr lang="es-ES" sz="1400" baseline="0" dirty="0" smtClean="0"/>
                        <a:t>: Convenio Marco y acciones conjuntas como capacitaciones.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 smtClean="0"/>
                        <a:t>Visita al </a:t>
                      </a:r>
                      <a:r>
                        <a:rPr lang="es-ES" sz="1400" b="1" baseline="0" dirty="0" smtClean="0"/>
                        <a:t>ACI ALGESA y ACI CAMPESTRE</a:t>
                      </a:r>
                      <a:r>
                        <a:rPr lang="es-ES" sz="1400" baseline="0" dirty="0" smtClean="0"/>
                        <a:t>:  donde se observaron las actividades de certificación de muestras practicadas en el puesto de control integrado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 smtClean="0"/>
                        <a:t>Reunión con el </a:t>
                      </a:r>
                      <a:r>
                        <a:rPr lang="es-ES" sz="1400" b="1" baseline="0" dirty="0" smtClean="0"/>
                        <a:t>Puerto de CAMPESTRE</a:t>
                      </a:r>
                      <a:r>
                        <a:rPr lang="es-ES" sz="1400" baseline="0" dirty="0" smtClean="0"/>
                        <a:t>: se llegó a un acuerdo de presentar un convenio de cooperación y verificación de las futuras oficinas de la Regional Alto Paraná.</a:t>
                      </a:r>
                      <a:endParaRPr lang="es-ES" sz="1400" dirty="0"/>
                    </a:p>
                  </a:txBody>
                  <a:tcPr/>
                </a:tc>
              </a:tr>
              <a:tr h="741962"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/>
                        <a:t>2.</a:t>
                      </a:r>
                      <a:r>
                        <a:rPr lang="es-ES" sz="1400" b="1" baseline="0" dirty="0" smtClean="0"/>
                        <a:t> Caaguazú 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Tania Villagra</a:t>
                      </a:r>
                    </a:p>
                    <a:p>
                      <a:pPr algn="ctr"/>
                      <a:r>
                        <a:rPr lang="es-ES" sz="1400" dirty="0" smtClean="0"/>
                        <a:t>Analía</a:t>
                      </a:r>
                      <a:r>
                        <a:rPr lang="es-ES" sz="1400" baseline="0" dirty="0" smtClean="0"/>
                        <a:t> Rodríguez</a:t>
                      </a:r>
                    </a:p>
                    <a:p>
                      <a:pPr algn="ctr"/>
                      <a:r>
                        <a:rPr lang="es-ES" sz="1400" baseline="0" dirty="0" smtClean="0"/>
                        <a:t>Delmidia Serna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Reunión con</a:t>
                      </a:r>
                      <a:r>
                        <a:rPr lang="es-ES" sz="1400" baseline="0" dirty="0" smtClean="0"/>
                        <a:t> la Gobernación: </a:t>
                      </a:r>
                      <a:r>
                        <a:rPr lang="es-ES" sz="1400" dirty="0" smtClean="0"/>
                        <a:t>planes de trabajo conjuntos.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</a:tr>
              <a:tr h="741962"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/>
                        <a:t>3. Canindeyú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Manuel</a:t>
                      </a:r>
                      <a:r>
                        <a:rPr lang="es-ES" sz="1400" baseline="0" dirty="0" smtClean="0"/>
                        <a:t> Guanes, Delmidia Serna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07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Reunión con la Gobernación: se llegó a un acuerdo de suscribir un convenio marco.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</a:tr>
              <a:tr h="525557"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/>
                        <a:t>4. Itapúa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Eimili</a:t>
                      </a:r>
                      <a:r>
                        <a:rPr lang="es-ES" sz="1400" baseline="0" dirty="0" smtClean="0"/>
                        <a:t> Franco, Analía Rodríguez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09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---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0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0895" y="790577"/>
            <a:ext cx="8353109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3800" b="1" dirty="0" smtClean="0">
                <a:solidFill>
                  <a:srgbClr val="000066"/>
                </a:solidFill>
              </a:rPr>
              <a:t>Capacitaciones realizadas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25" y="1465120"/>
            <a:ext cx="11835685" cy="4718050"/>
          </a:xfrm>
        </p:spPr>
        <p:txBody>
          <a:bodyPr>
            <a:noAutofit/>
          </a:bodyPr>
          <a:lstStyle/>
          <a:p>
            <a:pPr algn="just"/>
            <a:endParaRPr lang="es-PY" sz="2300" b="1" dirty="0"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92487"/>
              </p:ext>
            </p:extLst>
          </p:nvPr>
        </p:nvGraphicFramePr>
        <p:xfrm>
          <a:off x="270456" y="1558344"/>
          <a:ext cx="11565228" cy="442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09"/>
                <a:gridCol w="1828055"/>
                <a:gridCol w="2260106"/>
                <a:gridCol w="6202058"/>
              </a:tblGrid>
              <a:tr h="63384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Departamento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Funcionario capacitador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Total de personas capacitadas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Otras</a:t>
                      </a:r>
                      <a:r>
                        <a:rPr lang="es-ES" sz="1400" baseline="0" dirty="0" smtClean="0"/>
                        <a:t> actividades</a:t>
                      </a:r>
                      <a:endParaRPr lang="es-ES" sz="1400" dirty="0"/>
                    </a:p>
                  </a:txBody>
                  <a:tcPr/>
                </a:tc>
              </a:tr>
              <a:tr h="876651">
                <a:tc>
                  <a:txBody>
                    <a:bodyPr/>
                    <a:lstStyle/>
                    <a:p>
                      <a:pPr algn="l"/>
                      <a:r>
                        <a:rPr lang="es-ES" sz="1400" b="1" i="0" dirty="0" smtClean="0"/>
                        <a:t>5.</a:t>
                      </a:r>
                      <a:r>
                        <a:rPr lang="es-ES" sz="1400" b="1" i="0" baseline="0" dirty="0" smtClean="0"/>
                        <a:t> </a:t>
                      </a:r>
                      <a:r>
                        <a:rPr lang="es-ES" sz="1400" b="1" i="0" dirty="0" smtClean="0"/>
                        <a:t>Amambay</a:t>
                      </a:r>
                      <a:endParaRPr lang="es-E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Eva Segovia, </a:t>
                      </a:r>
                    </a:p>
                    <a:p>
                      <a:pPr algn="ctr"/>
                      <a:r>
                        <a:rPr lang="es-ES" sz="1400" dirty="0" smtClean="0"/>
                        <a:t>Analía Rodríguez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04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Reunión con la Gobernación de Amambay: posibilidad de suscribir un convenio de marco.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Acompañamiento</a:t>
                      </a:r>
                      <a:r>
                        <a:rPr lang="es-ES" sz="1400" baseline="0" dirty="0" smtClean="0"/>
                        <a:t> a técnicos en dos procedimientos de verificación de establecimientos agrícolas de la zona</a:t>
                      </a:r>
                      <a:r>
                        <a:rPr lang="es-ES" sz="1400" dirty="0" smtClean="0"/>
                        <a:t>.</a:t>
                      </a:r>
                      <a:endParaRPr lang="es-ES" sz="1400" dirty="0"/>
                    </a:p>
                  </a:txBody>
                  <a:tcPr/>
                </a:tc>
              </a:tr>
              <a:tr h="620962">
                <a:tc>
                  <a:txBody>
                    <a:bodyPr/>
                    <a:lstStyle/>
                    <a:p>
                      <a:pPr algn="l"/>
                      <a:r>
                        <a:rPr lang="es-ES" sz="1400" b="1" i="0" dirty="0" smtClean="0"/>
                        <a:t>6. Caazapá</a:t>
                      </a:r>
                      <a:endParaRPr lang="es-E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Fidelina Bogado, </a:t>
                      </a:r>
                    </a:p>
                    <a:p>
                      <a:pPr algn="ctr"/>
                      <a:r>
                        <a:rPr lang="es-ES" sz="1400" dirty="0" smtClean="0"/>
                        <a:t>Ismael Fernández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Reunión con la Gobernación de Amambay: posibilidad de suscribir un convenio de marco.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Visita a Escuela Agrícola.</a:t>
                      </a:r>
                      <a:endParaRPr lang="es-ES" sz="1400" dirty="0"/>
                    </a:p>
                  </a:txBody>
                  <a:tcPr/>
                </a:tc>
              </a:tr>
              <a:tr h="620962">
                <a:tc>
                  <a:txBody>
                    <a:bodyPr/>
                    <a:lstStyle/>
                    <a:p>
                      <a:pPr algn="l"/>
                      <a:r>
                        <a:rPr lang="es-ES" sz="1400" b="1" i="0" dirty="0" smtClean="0"/>
                        <a:t>7. Regional</a:t>
                      </a:r>
                      <a:r>
                        <a:rPr lang="es-ES" sz="1400" b="1" i="0" baseline="0" dirty="0" smtClean="0"/>
                        <a:t> </a:t>
                      </a:r>
                    </a:p>
                    <a:p>
                      <a:pPr algn="l"/>
                      <a:r>
                        <a:rPr lang="es-ES" sz="1400" b="1" i="0" baseline="0" dirty="0" smtClean="0"/>
                        <a:t>    </a:t>
                      </a:r>
                      <a:r>
                        <a:rPr lang="es-ES" sz="1400" b="1" i="0" dirty="0" smtClean="0"/>
                        <a:t>Central</a:t>
                      </a:r>
                      <a:endParaRPr lang="es-E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Analía Rodríguez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Los funcionarios formularon preguntas y evacuaron dudas con relación a las interpretaciones que surgen de los</a:t>
                      </a:r>
                      <a:r>
                        <a:rPr lang="es-ES" sz="1400" baseline="0" dirty="0" smtClean="0"/>
                        <a:t> procedimientos que realizan.</a:t>
                      </a:r>
                      <a:endParaRPr lang="es-ES" sz="1400" dirty="0"/>
                    </a:p>
                  </a:txBody>
                  <a:tcPr/>
                </a:tc>
              </a:tr>
              <a:tr h="620962">
                <a:tc>
                  <a:txBody>
                    <a:bodyPr/>
                    <a:lstStyle/>
                    <a:p>
                      <a:pPr algn="l"/>
                      <a:r>
                        <a:rPr lang="es-ES" sz="1400" b="1" i="0" dirty="0" smtClean="0"/>
                        <a:t>8. Misiones</a:t>
                      </a:r>
                      <a:endParaRPr lang="es-E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Manuel Guanes, </a:t>
                      </a:r>
                    </a:p>
                    <a:p>
                      <a:pPr algn="ctr"/>
                      <a:r>
                        <a:rPr lang="es-ES" sz="1400" dirty="0" smtClean="0"/>
                        <a:t>Aaron Martínez</a:t>
                      </a:r>
                      <a:r>
                        <a:rPr lang="es-ES" sz="1400" baseline="0" dirty="0" smtClean="0"/>
                        <a:t>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07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smtClean="0"/>
                        <a:t>Reunión con la Gobernación: </a:t>
                      </a:r>
                      <a:r>
                        <a:rPr lang="es-ES" sz="1400" dirty="0" smtClean="0"/>
                        <a:t>posibilidad de suscribir un convenio de marco.</a:t>
                      </a:r>
                    </a:p>
                  </a:txBody>
                  <a:tcPr/>
                </a:tc>
              </a:tr>
              <a:tr h="876651">
                <a:tc>
                  <a:txBody>
                    <a:bodyPr/>
                    <a:lstStyle/>
                    <a:p>
                      <a:pPr algn="l"/>
                      <a:r>
                        <a:rPr lang="es-ES" sz="1400" b="1" i="0" dirty="0" smtClean="0"/>
                        <a:t>9. Chaco</a:t>
                      </a:r>
                      <a:endParaRPr lang="es-E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Lourdes Sanabria, </a:t>
                      </a:r>
                    </a:p>
                    <a:p>
                      <a:pPr algn="ctr"/>
                      <a:r>
                        <a:rPr lang="es-ES" sz="1400" dirty="0" smtClean="0"/>
                        <a:t>Rita Fleitas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Reunión con la Gobernación de Boquerón: intención de firmar acuerdo y se destacó la posibilidad de suscribir convenio sobre producción de sandía y lucha contra la langosta.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0895" y="790577"/>
            <a:ext cx="8353109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3800" b="1" dirty="0" smtClean="0">
                <a:solidFill>
                  <a:srgbClr val="000066"/>
                </a:solidFill>
              </a:rPr>
              <a:t>Capacitaciones realizadas 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25" y="1465120"/>
            <a:ext cx="11835685" cy="4718050"/>
          </a:xfrm>
        </p:spPr>
        <p:txBody>
          <a:bodyPr>
            <a:noAutofit/>
          </a:bodyPr>
          <a:lstStyle/>
          <a:p>
            <a:pPr algn="just"/>
            <a:endParaRPr lang="es-PY" sz="2300" b="1" dirty="0"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17081"/>
              </p:ext>
            </p:extLst>
          </p:nvPr>
        </p:nvGraphicFramePr>
        <p:xfrm>
          <a:off x="270455" y="1532586"/>
          <a:ext cx="11565229" cy="434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56"/>
                <a:gridCol w="1673510"/>
                <a:gridCol w="2260105"/>
                <a:gridCol w="6202058"/>
              </a:tblGrid>
              <a:tr h="62842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Departamento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Funcionario capacitador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Total de personas capacitadas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Otras</a:t>
                      </a:r>
                      <a:r>
                        <a:rPr lang="es-ES" sz="1400" baseline="0" dirty="0" smtClean="0"/>
                        <a:t> actividades</a:t>
                      </a:r>
                      <a:endParaRPr lang="es-ES" sz="1400" dirty="0"/>
                    </a:p>
                  </a:txBody>
                  <a:tcPr/>
                </a:tc>
              </a:tr>
              <a:tr h="590139">
                <a:tc>
                  <a:txBody>
                    <a:bodyPr/>
                    <a:lstStyle/>
                    <a:p>
                      <a:pPr algn="l"/>
                      <a:r>
                        <a:rPr lang="es-ES" sz="1400" b="1" i="0" dirty="0" smtClean="0"/>
                        <a:t>10. Paraguarí</a:t>
                      </a:r>
                      <a:endParaRPr lang="es-E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Adriana Martínez, </a:t>
                      </a:r>
                    </a:p>
                    <a:p>
                      <a:pPr algn="ctr"/>
                      <a:r>
                        <a:rPr lang="es-ES" sz="1400" dirty="0" smtClean="0"/>
                        <a:t>Tania</a:t>
                      </a:r>
                      <a:r>
                        <a:rPr lang="es-ES" sz="1400" baseline="0" dirty="0" smtClean="0"/>
                        <a:t> Villagra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Reunión con la Gobernación:</a:t>
                      </a:r>
                      <a:r>
                        <a:rPr lang="es-ES" sz="1400" baseline="0" dirty="0" smtClean="0"/>
                        <a:t> interés en la suscripción de un convenio marco.</a:t>
                      </a:r>
                      <a:endParaRPr lang="es-ES" sz="1400" dirty="0"/>
                    </a:p>
                  </a:txBody>
                  <a:tcPr/>
                </a:tc>
              </a:tr>
              <a:tr h="625098">
                <a:tc>
                  <a:txBody>
                    <a:bodyPr/>
                    <a:lstStyle/>
                    <a:p>
                      <a:pPr algn="l"/>
                      <a:r>
                        <a:rPr lang="es-ES" sz="1400" b="1" i="0" dirty="0" smtClean="0"/>
                        <a:t>11. San Pedro</a:t>
                      </a:r>
                    </a:p>
                    <a:p>
                      <a:pPr algn="l"/>
                      <a:r>
                        <a:rPr lang="es-ES" sz="1400" b="1" i="0" baseline="0" dirty="0" smtClean="0"/>
                        <a:t>      </a:t>
                      </a:r>
                      <a:endParaRPr lang="es-E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Delmidia Serna,</a:t>
                      </a:r>
                    </a:p>
                    <a:p>
                      <a:pPr algn="ctr"/>
                      <a:r>
                        <a:rPr lang="es-ES" sz="1400" dirty="0" smtClean="0"/>
                        <a:t> Vidalia Velázquez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Reunión con la Gobernación: coordinar planes de trabajo conjunto entre las autoridades departamentales.</a:t>
                      </a:r>
                    </a:p>
                  </a:txBody>
                  <a:tcPr/>
                </a:tc>
              </a:tr>
              <a:tr h="590139">
                <a:tc>
                  <a:txBody>
                    <a:bodyPr/>
                    <a:lstStyle/>
                    <a:p>
                      <a:pPr algn="l"/>
                      <a:r>
                        <a:rPr lang="es-ES" sz="1400" b="1" i="0" dirty="0" smtClean="0"/>
                        <a:t>12.</a:t>
                      </a:r>
                      <a:r>
                        <a:rPr lang="es-ES" sz="1400" b="1" i="0" baseline="0" dirty="0" smtClean="0"/>
                        <a:t> Concepción </a:t>
                      </a:r>
                      <a:endParaRPr lang="es-E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Delmidia Serna,</a:t>
                      </a:r>
                    </a:p>
                    <a:p>
                      <a:pPr algn="ctr"/>
                      <a:r>
                        <a:rPr lang="es-ES" sz="1400" dirty="0" smtClean="0"/>
                        <a:t> Vidalia Velázquez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 smtClean="0"/>
                        <a:t>Reunión con la Gobernación: coordinar planes de trabajo conjunto entre las autoridades departamentales,</a:t>
                      </a:r>
                      <a:r>
                        <a:rPr lang="es-ES" sz="1400" baseline="0" dirty="0" smtClean="0"/>
                        <a:t> interés en firma de Convenio marco.</a:t>
                      </a:r>
                      <a:endParaRPr lang="es-ES" sz="1400" dirty="0"/>
                    </a:p>
                  </a:txBody>
                  <a:tcPr/>
                </a:tc>
              </a:tr>
              <a:tr h="590139">
                <a:tc>
                  <a:txBody>
                    <a:bodyPr/>
                    <a:lstStyle/>
                    <a:p>
                      <a:pPr algn="l"/>
                      <a:r>
                        <a:rPr lang="es-ES" sz="1400" b="1" i="0" dirty="0" smtClean="0"/>
                        <a:t>13. Cordillera</a:t>
                      </a:r>
                      <a:endParaRPr lang="es-E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Adriana Martínez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Reunión con la Gobernación: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interés en la suscripción de un convenio marco</a:t>
                      </a:r>
                      <a:r>
                        <a:rPr lang="es-ES" sz="1400" baseline="0" dirty="0" smtClean="0"/>
                        <a:t> y realizar </a:t>
                      </a:r>
                      <a:r>
                        <a:rPr lang="es-ES" sz="1400" dirty="0" smtClean="0"/>
                        <a:t>proyectos de fortalecimiento de producción de cítricos y flores.</a:t>
                      </a:r>
                      <a:endParaRPr lang="es-ES" sz="1400" dirty="0"/>
                    </a:p>
                  </a:txBody>
                  <a:tcPr/>
                </a:tc>
              </a:tr>
              <a:tr h="1319134">
                <a:tc>
                  <a:txBody>
                    <a:bodyPr/>
                    <a:lstStyle/>
                    <a:p>
                      <a:pPr algn="l"/>
                      <a:r>
                        <a:rPr lang="es-ES" sz="1400" b="1" i="0" dirty="0" smtClean="0"/>
                        <a:t>14. DISE</a:t>
                      </a:r>
                      <a:endParaRPr lang="es-ES" sz="1400" b="1" i="0" baseline="0" dirty="0" smtClean="0"/>
                    </a:p>
                    <a:p>
                      <a:pPr algn="l"/>
                      <a:r>
                        <a:rPr lang="es-ES" sz="1400" b="1" i="0" dirty="0" smtClean="0"/>
                        <a:t>      San </a:t>
                      </a:r>
                      <a:r>
                        <a:rPr lang="es-ES" sz="1400" b="1" i="0" baseline="0" dirty="0" smtClean="0"/>
                        <a:t>Lorenzo </a:t>
                      </a:r>
                      <a:endParaRPr lang="es-E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Analía</a:t>
                      </a:r>
                      <a:r>
                        <a:rPr lang="es-ES" sz="1400" baseline="0" dirty="0" smtClean="0"/>
                        <a:t> Rodríguez, Delmidia Serna, </a:t>
                      </a:r>
                    </a:p>
                    <a:p>
                      <a:pPr algn="ctr"/>
                      <a:r>
                        <a:rPr lang="es-ES" sz="1400" baseline="0" dirty="0" smtClean="0"/>
                        <a:t>Adriana Martínez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A solicitud</a:t>
                      </a:r>
                      <a:r>
                        <a:rPr lang="es-ES" sz="1400" baseline="0" dirty="0" smtClean="0"/>
                        <a:t> de la Directora de la DISE, se llevó a cabo una </a:t>
                      </a:r>
                      <a:r>
                        <a:rPr lang="es-ES" sz="1400" dirty="0" smtClean="0"/>
                        <a:t>capacitación integral (semillas,</a:t>
                      </a:r>
                      <a:r>
                        <a:rPr lang="es-ES" sz="1400" baseline="0" dirty="0" smtClean="0"/>
                        <a:t> agroquímicos, productos vegetales) </a:t>
                      </a:r>
                      <a:r>
                        <a:rPr lang="es-ES" sz="1400" dirty="0" smtClean="0"/>
                        <a:t>a los funcionarios de dicha dependencia sobre el marco regulatorio del SENAVE,  así como en cuanto a lineamientos requeridos para una correcta redacción de acta de fiscalización.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3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0895" y="790577"/>
            <a:ext cx="8353109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PY" sz="3800" b="1" dirty="0" smtClean="0">
                <a:solidFill>
                  <a:srgbClr val="000066"/>
                </a:solidFill>
              </a:rPr>
              <a:t>Capacitaciones en números   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25" y="1465120"/>
            <a:ext cx="11835685" cy="4718050"/>
          </a:xfrm>
        </p:spPr>
        <p:txBody>
          <a:bodyPr>
            <a:noAutofit/>
          </a:bodyPr>
          <a:lstStyle/>
          <a:p>
            <a:endParaRPr lang="es-PY" sz="2300" b="1" i="1" dirty="0" smtClean="0">
              <a:solidFill>
                <a:srgbClr val="000066"/>
              </a:solidFill>
              <a:latin typeface="Calibri Light" panose="020F0302020204030204" pitchFamily="34" charset="0"/>
            </a:endParaRPr>
          </a:p>
          <a:p>
            <a:r>
              <a:rPr lang="es-PY" sz="2300" b="1" i="1" dirty="0" smtClean="0">
                <a:solidFill>
                  <a:srgbClr val="000066"/>
                </a:solidFill>
                <a:latin typeface="Calibri Light" panose="020F0302020204030204" pitchFamily="34" charset="0"/>
              </a:rPr>
              <a:t>La Dirección de Regionales y la Dirección General de Asuntos Jurídicos han logrado:</a:t>
            </a:r>
            <a:endParaRPr lang="es-PY" sz="2300" b="1" i="1" dirty="0">
              <a:solidFill>
                <a:srgbClr val="000066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287188" y="3046301"/>
            <a:ext cx="2738876" cy="1469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b="1" dirty="0" smtClean="0"/>
              <a:t>46</a:t>
            </a:r>
            <a:r>
              <a:rPr lang="es-ES" sz="4200" dirty="0" smtClean="0"/>
              <a:t> </a:t>
            </a:r>
            <a:r>
              <a:rPr lang="es-ES" sz="4200" b="1" dirty="0" smtClean="0"/>
              <a:t>días</a:t>
            </a:r>
            <a:r>
              <a:rPr lang="es-ES" sz="4200" dirty="0" smtClean="0"/>
              <a:t> </a:t>
            </a:r>
          </a:p>
          <a:p>
            <a:pPr algn="ctr"/>
            <a:r>
              <a:rPr lang="es-ES" b="1" dirty="0" smtClean="0"/>
              <a:t>(13 de Noviembre</a:t>
            </a:r>
          </a:p>
          <a:p>
            <a:pPr algn="ctr"/>
            <a:r>
              <a:rPr lang="es-ES" b="1" dirty="0" smtClean="0"/>
              <a:t>27 de diciembre) </a:t>
            </a:r>
            <a:endParaRPr lang="es-ES" b="1" dirty="0"/>
          </a:p>
        </p:txBody>
      </p:sp>
      <p:sp>
        <p:nvSpPr>
          <p:cNvPr id="10" name="Rectángulo 9"/>
          <p:cNvSpPr/>
          <p:nvPr/>
        </p:nvSpPr>
        <p:spPr>
          <a:xfrm>
            <a:off x="9274004" y="3046301"/>
            <a:ext cx="2230596" cy="149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b="1" dirty="0" smtClean="0"/>
              <a:t>124 </a:t>
            </a:r>
          </a:p>
          <a:p>
            <a:pPr algn="ctr"/>
            <a:r>
              <a:rPr lang="es-ES" b="1" dirty="0" smtClean="0"/>
              <a:t>personas capacitadas</a:t>
            </a:r>
            <a:endParaRPr lang="es-ES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49987" y="3059703"/>
            <a:ext cx="2098931" cy="1471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b="1" dirty="0" smtClean="0"/>
              <a:t>13</a:t>
            </a:r>
            <a:r>
              <a:rPr lang="es-ES" sz="4000" b="1" dirty="0" smtClean="0"/>
              <a:t> </a:t>
            </a:r>
          </a:p>
          <a:p>
            <a:pPr algn="ctr"/>
            <a:r>
              <a:rPr lang="es-ES" b="1" dirty="0" smtClean="0"/>
              <a:t>funcionarios de DGAJ</a:t>
            </a:r>
            <a:endParaRPr lang="es-ES" b="1" dirty="0"/>
          </a:p>
        </p:txBody>
      </p:sp>
      <p:sp>
        <p:nvSpPr>
          <p:cNvPr id="12" name="Recortar rectángulo de esquina del mismo lado 11"/>
          <p:cNvSpPr/>
          <p:nvPr/>
        </p:nvSpPr>
        <p:spPr>
          <a:xfrm>
            <a:off x="6574042" y="3074876"/>
            <a:ext cx="1966145" cy="146996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b="1" dirty="0" smtClean="0"/>
              <a:t>13</a:t>
            </a:r>
            <a:r>
              <a:rPr lang="es-ES" sz="3000" b="1" dirty="0" smtClean="0"/>
              <a:t> </a:t>
            </a:r>
          </a:p>
          <a:p>
            <a:pPr algn="ctr"/>
            <a:r>
              <a:rPr lang="es-ES" b="1" dirty="0" smtClean="0"/>
              <a:t>departamentos</a:t>
            </a: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2771707" y="3795569"/>
            <a:ext cx="5154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058561" y="3809856"/>
            <a:ext cx="5154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8556458" y="3809856"/>
            <a:ext cx="71754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0895" y="790577"/>
            <a:ext cx="10386756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3800" b="1" dirty="0" smtClean="0">
                <a:solidFill>
                  <a:srgbClr val="000066"/>
                </a:solidFill>
              </a:rPr>
              <a:t>Galería de fotografías 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1313645"/>
            <a:ext cx="11676186" cy="5326305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endParaRPr lang="es-PY" sz="3000" b="1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algn="just">
              <a:lnSpc>
                <a:spcPct val="150000"/>
              </a:lnSpc>
            </a:pPr>
            <a:endParaRPr lang="es-PY" sz="2200" dirty="0">
              <a:latin typeface="Calibri Light" panose="020F030202020403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PY" sz="2200" b="1" dirty="0"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  <p:sp>
        <p:nvSpPr>
          <p:cNvPr id="4" name="AutoShape 2" descr="blob:https://web.whatsapp.com/c494e341-7617-4d07-811d-4241f94c65e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3" y="1448972"/>
            <a:ext cx="3830604" cy="252872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573710" y="3190761"/>
            <a:ext cx="237904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Caazapá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AutoShape 4" descr="blob:https://web.whatsapp.com/10927d44-2e2b-413e-95e7-5d4887aec96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014" y="1465119"/>
            <a:ext cx="3707555" cy="25200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894363" y="3201488"/>
            <a:ext cx="189420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Chaco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AutoShape 6" descr="data:image/jpeg;base64,/9j/4AAQSkZJRgABAQAAAQABAAD/2wBDAAYEBQYFBAYGBQYHBwYIChAKCgkJChQODwwQFxQYGBcUFhYaHSUfGhsjHBYWICwgIyYnKSopGR8tMC0oMCUoKSj/2wBDAQcHBwoIChMKChMoGhYaKCgoKCgoKCgoKCgoKCgoKCgoKCgoKCgoKCgoKCgoKCgoKCgoKCgoKCgoKCgoKCgoKCj/wAARCAA3AG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pprE7TtxntmvLv2gPENxonhu0htJpIpLqRsshxlVA4/Nh+VeG+FfGPiQXjQRarfRQSAg4dj26/h7Um0ldgk5OyPruUZzVKVOOua474Paxcavo18bm/lvRDPsR5G3NjAPXAP55ruJBkGkD00MieLOazpoOvFX9a1Ow0mDztSuoraInAaRsZNMBSWNZI3Do4DKw5BB6GgRiTW5yfSsLT7a+1e7vkhmSBLa48nmLcWGxWz1GPvY/CtDxt4msPCtjHc6gk8iuxAWAKWwOpwSOBkfnVPwXrcFzHqd5p7iaC4utyYXn/VxjJ5rKptoaQRqWng+OeFJJLy6QON+yPYoyeT/AA1k+IfC6WMLzpPO4EiBd75xlhxirEvjS1TUBptvqRiuPK3IXjATGQOMqM8HPUjg1j+INdm/t7+y31JbuFSjlhtAJyCfu+lZJO1y3o7BdbLeBpHDFRjhVLHk46DmqiymVSHRY3HIj3hiB746d/WtlY7e9lWAuWU5LBWK5GPUc9cdKyfFEtppNzaQpGkKtGSQgx3/AFrVIzRes4wIAMUVRtdXtfJXDsfworBx1N1seh+NbfR9SsFOt2sdxJEGCFhypIzjHfpnFeI6jHY6XfXMkVsuQhjjK/wA5BIUcZwetev326S9vEkYkOAQpHAIzn8T/SvHfH9rNbXySwoXUkqQP513tJqxyxdmb3wj8RRaXfS6VA4S3u33xgAbt/fJ9P8A61erz3kpz+9f88V8u6Fqf9jeILa4ZCy27htufv175oetxa3o9tqECsiTIG2t1U+lREpkHxCsrq/8PyxqpmJAJ3MSFBPf61W0qWSz0iysZXctbwJEQeOigdO1XH12aLUZYLoxwQsqtC0if6zb8pwf8+lcSmvPNq98s80ZwwACnn0H6AU/d37lNPl16FzxmsWoWSW/mKCzFScgEHBOOfXFZngb7F4fsdRtHuJmRD5iANlt2PmAI68jpjP868/+LIu7l7aO385lNwT5Y5DlhwR9MH/vqtTS775pUgbzkRdz5wOd3X5iMgEgVhTUpT9b/gbuyhbtb8Rk9/cDXdO1CJI08mRpfLf5cKrE+vUjt1/AVuTa5/wkHjh9TEZijKiIIWB6DGc1ieKLlZblFto4oY5domk39B1IOeRz2HHA9q6WPS0s0WeMkqGA/OiouRJLqTzczbZ2miSJ9tUg4IQmuR+Kt2JNT0mSNiVeFsMBjPzda29Ck3XsWDjcCv58VzPxXiMGqaLAPl225AHp83fk/wA60MIlaGciNcZ6UVzVx/bYYC3kgMePTH880VztG/N5Ht+g3M174W0u+nmKSNCCdp5OOMn3OOfwFcL4t+13F08jqwgxwyqen06+v4V59pPiDV4LOexN3dxSWnIjWdlUDk9AfUnp7Vi6vqOoX5cXd5cSHH8cjE49OtehFXjc5ZfEyHxJrjRao6W7+Yvy/eOcHGMkepxn8a+g/BF9E3hu2aB2YBAWGOhxyK+T12rqHz9AwGB7Yr274feKbCzh8qUXQAUcLGCP51i7RL1kYfjD4o6xFqFzZ3FpbtaKWEUMsRVos85HoTnPINcno3i+8Es8t4fP89jlCeOuefXv1q78aby21bxdNLYMCkFtH5hZdpY5/Xhl/KrC+F9GvbTTnt9RignFjA8kI6NIQS4Y9jkd6Tta4XduUyNV1uWfUp5vtkkasQyIX3FflAz+VS+HYNR1DQNfMUjSQpGDhiXO1Tu4z0+7jiufvLP/AImOqBNuyJCP/Hc/0ru/hEWFhqFqeUmgycfUj+taQsncLu1jziG7mj3eXK6ZPzBWIzXvltrdzDYJbXywmOVgRKONgUE85P8AnBrwXULN7K9voJGXME3lkdzyeR7cfqK9chvWup9O8mH/AEOZVkGTk/MOARj37Gs62tmEGL/a+uS6jFeac7Qw7/LhDEKGOfQ/hzV3xc18uqabHq16bu9EJeU5BEeWI2cemOfetW+htZIbZLuZYVLgxyowOwgjnGemPp+lc9qV7cR+K5NJu72ORJ5I0NyI+sfLJz124YHk9MdMVlot2EXqTzXhjIUFenqKK0r7R47aRY5bpopQuHVgOGBIOCCcjIorBy13OxNWLN3piSQsCSAeeteY6vCILk4bKjOWPoBRRXfhvhZw1fiRiaBYLdeKLeCX7rYkbvnC7sV6/ZQWsSBYkCAdlFFFZVNzSOxyE+kifxD4h/tI7Y5ERMpgsqYyMfgB+IrFvLyKSIvFAv3dgEgyRjIPtRRRHVDkrOxzBikkmdyiBm+8o4BrpPCWq3GhzmW1SP5/lKPkrjOcetFFaHnOrJyauVdene81bVrqWOJ2u7dVyhI2MChyM/7n61LpuqXX9kwx5Jjjj2jnkEHAwfSiihpPRlTqyiro04bjUN9klmXWIOGjdpMnI5/A9PWsfXdVe21WVIAUdGwXBO4OMZwe3PpRRXnx96evQ6FqVBdSyDcs7qPRmJNFFFa8iKu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86" y="1465119"/>
            <a:ext cx="4094664" cy="251257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8598618" y="3256790"/>
            <a:ext cx="326961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Alto Paraná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51" y="3954011"/>
            <a:ext cx="3724619" cy="288000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098207" y="5994315"/>
            <a:ext cx="258436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Misiones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87" y="3967087"/>
            <a:ext cx="4098988" cy="2844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9947915" y="5994315"/>
            <a:ext cx="189359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Itapúa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3983425"/>
            <a:ext cx="3830604" cy="2844000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151531" y="5994315"/>
            <a:ext cx="27206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Caaguazú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9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0895" y="790577"/>
            <a:ext cx="10386756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3800" b="1" dirty="0" smtClean="0">
                <a:solidFill>
                  <a:srgbClr val="000066"/>
                </a:solidFill>
              </a:rPr>
              <a:t>Galería de fotografías 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2283" y="1761332"/>
            <a:ext cx="11083903" cy="4381891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endParaRPr lang="es-PY" sz="3000" b="1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algn="just">
              <a:lnSpc>
                <a:spcPct val="150000"/>
              </a:lnSpc>
            </a:pPr>
            <a:endParaRPr lang="es-PY" sz="2200" dirty="0">
              <a:latin typeface="Calibri Light" panose="020F030202020403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PY" sz="2200" b="1" dirty="0"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9" y="1414277"/>
            <a:ext cx="4060906" cy="2592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421803" y="3136147"/>
            <a:ext cx="270843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Paraguarí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17" y="1414277"/>
            <a:ext cx="3895329" cy="2592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761966" y="3149266"/>
            <a:ext cx="326243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Concepción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528" y="1428221"/>
            <a:ext cx="3645561" cy="257805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941910" y="3149266"/>
            <a:ext cx="299517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Canindeyú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9" y="4006277"/>
            <a:ext cx="4049002" cy="261960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319705" y="5772465"/>
            <a:ext cx="288213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Amambay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9938" y="4006277"/>
            <a:ext cx="3914487" cy="2619606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028743" y="5789557"/>
            <a:ext cx="209461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Central</a:t>
            </a:r>
            <a:endParaRPr lang="es-ES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1528" y="4047532"/>
            <a:ext cx="3652698" cy="2578351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10526091" y="5825636"/>
            <a:ext cx="1375697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DISE</a:t>
            </a:r>
          </a:p>
          <a:p>
            <a:pPr algn="ctr"/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9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SEN 2018-2023">
      <a:dk1>
        <a:sysClr val="windowText" lastClr="000000"/>
      </a:dk1>
      <a:lt1>
        <a:sysClr val="window" lastClr="FFFFFF"/>
      </a:lt1>
      <a:dk2>
        <a:srgbClr val="001C54"/>
      </a:dk2>
      <a:lt2>
        <a:srgbClr val="BBC4CA"/>
      </a:lt2>
      <a:accent1>
        <a:srgbClr val="ED1C24"/>
      </a:accent1>
      <a:accent2>
        <a:srgbClr val="17479D"/>
      </a:accent2>
      <a:accent3>
        <a:srgbClr val="A5A5A5"/>
      </a:accent3>
      <a:accent4>
        <a:srgbClr val="FFC000"/>
      </a:accent4>
      <a:accent5>
        <a:srgbClr val="61C539"/>
      </a:accent5>
      <a:accent6>
        <a:srgbClr val="2A9CC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952</Words>
  <Application>Microsoft Office PowerPoint</Application>
  <PresentationFormat>Panorámica</PresentationFormat>
  <Paragraphs>156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Albertus MT Lt</vt:lpstr>
      <vt:lpstr>Arial</vt:lpstr>
      <vt:lpstr>Big Caslon</vt:lpstr>
      <vt:lpstr>Calibri</vt:lpstr>
      <vt:lpstr>Calibri Light</vt:lpstr>
      <vt:lpstr>DejaVu Sans Mono</vt:lpstr>
      <vt:lpstr>Gotham</vt:lpstr>
      <vt:lpstr>Wingdings</vt:lpstr>
      <vt:lpstr>Office Theme</vt:lpstr>
      <vt:lpstr>Tema de Office</vt:lpstr>
      <vt:lpstr>SENAVE</vt:lpstr>
      <vt:lpstr>Programa de Capacitaciones en Normativas </vt:lpstr>
      <vt:lpstr>  Resultados         Oportunidades</vt:lpstr>
      <vt:lpstr>Capacitaciones realizadas</vt:lpstr>
      <vt:lpstr>Capacitaciones realizadas</vt:lpstr>
      <vt:lpstr>Capacitaciones realizadas </vt:lpstr>
      <vt:lpstr>Capacitaciones en números   </vt:lpstr>
      <vt:lpstr>Galería de fotografías </vt:lpstr>
      <vt:lpstr>Galería de fotografías </vt:lpstr>
      <vt:lpstr>¡MUCHAS GRACIAS!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Estratégico Institucional 2019 2023</dc:title>
  <dc:creator>Hewlett-Packard Company</dc:creator>
  <cp:lastModifiedBy>Presidencia SENAVE</cp:lastModifiedBy>
  <cp:revision>105</cp:revision>
  <dcterms:created xsi:type="dcterms:W3CDTF">2018-09-28T11:09:13Z</dcterms:created>
  <dcterms:modified xsi:type="dcterms:W3CDTF">2020-12-14T16:32:16Z</dcterms:modified>
</cp:coreProperties>
</file>