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  <p:sldMasterId id="2147483835" r:id="rId2"/>
    <p:sldMasterId id="2147483839" r:id="rId3"/>
  </p:sldMasterIdLst>
  <p:notesMasterIdLst>
    <p:notesMasterId r:id="rId13"/>
  </p:notesMasterIdLst>
  <p:handoutMasterIdLst>
    <p:handoutMasterId r:id="rId14"/>
  </p:handoutMasterIdLst>
  <p:sldIdLst>
    <p:sldId id="272" r:id="rId4"/>
    <p:sldId id="280" r:id="rId5"/>
    <p:sldId id="260" r:id="rId6"/>
    <p:sldId id="281" r:id="rId7"/>
    <p:sldId id="277" r:id="rId8"/>
    <p:sldId id="284" r:id="rId9"/>
    <p:sldId id="285" r:id="rId10"/>
    <p:sldId id="283" r:id="rId11"/>
    <p:sldId id="265" r:id="rId12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>
                <a:solidFill>
                  <a:schemeClr val="tx1"/>
                </a:solidFill>
              </a:rPr>
              <a:t>Resoluciones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emitidas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616224213775191"/>
          <c:y val="3.4956867358624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resoluciones emitidas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dPt>
            <c:idx val="0"/>
            <c:bubble3D val="0"/>
            <c:spPr>
              <a:solidFill>
                <a:srgbClr val="003399"/>
              </a:solidFill>
              <a:ln w="19050">
                <a:solidFill>
                  <a:srgbClr val="003399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000066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477713487641514"/>
                  <c:y val="6.33346838880355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64CE7D-6A0F-471E-BA78-AAE505CD3C0E}" type="VALUE">
                      <a:rPr lang="en-US" sz="3600" b="1">
                        <a:solidFill>
                          <a:schemeClr val="bg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8185794084531"/>
                      <c:h val="0.15405423504917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676990534562381"/>
                  <c:y val="-6.9365266972505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89711807897992"/>
                      <c:h val="0.150351547680912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Hoja1!$A$2:$A$3</c:f>
              <c:strCache>
                <c:ptCount val="2"/>
                <c:pt idx="0">
                  <c:v>Año 2019</c:v>
                </c:pt>
                <c:pt idx="1">
                  <c:v>Año 2020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Hoja1!$B$2:$B$5</c15:sqref>
                  </c15:fullRef>
                </c:ext>
              </c:extLst>
              <c:f>Hoja1!$B$2:$B$3</c:f>
              <c:numCache>
                <c:formatCode>General</c:formatCode>
                <c:ptCount val="2"/>
                <c:pt idx="0">
                  <c:v>14</c:v>
                </c:pt>
                <c:pt idx="1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75997036757123659"/>
          <c:y val="0.72445821582241099"/>
          <c:w val="0.1873747670066627"/>
          <c:h val="0.2309755993697568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E201C-2794-4BC0-B701-679A37E0A5D5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5E842-2716-4AB4-A50E-5A094E6A13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4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5C47-49D9-4C13-802B-B6C8BDBFEDBE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B721-1CFE-4D57-BF87-95E8CE2193CE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207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949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4361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384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9581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668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9314" y="4368800"/>
            <a:ext cx="11553372" cy="81280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1C54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TÍTULO</a:t>
            </a:r>
            <a:endParaRPr lang="x-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84800"/>
            <a:ext cx="9144000" cy="1277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otha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075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4115" y="885372"/>
            <a:ext cx="10802256" cy="53702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Título</a:t>
            </a:r>
            <a:endParaRPr lang="x-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15" y="1825625"/>
            <a:ext cx="10802256" cy="4110718"/>
          </a:xfrm>
          <a:prstGeom prst="rect">
            <a:avLst/>
          </a:prstGeom>
        </p:spPr>
        <p:txBody>
          <a:bodyPr/>
          <a:lstStyle>
            <a:lvl1pPr>
              <a:defRPr>
                <a:latin typeface="Big Caslon" panose="02000603090000020003" pitchFamily="2" charset="0"/>
              </a:defRPr>
            </a:lvl1pPr>
            <a:lvl2pPr>
              <a:defRPr>
                <a:latin typeface="Big Caslon" panose="02000603090000020003" pitchFamily="2" charset="0"/>
              </a:defRPr>
            </a:lvl2pPr>
            <a:lvl3pPr>
              <a:defRPr>
                <a:latin typeface="Big Caslon" panose="02000603090000020003" pitchFamily="2" charset="0"/>
              </a:defRPr>
            </a:lvl3pPr>
            <a:lvl4pPr>
              <a:defRPr>
                <a:latin typeface="Big Caslon" panose="02000603090000020003" pitchFamily="2" charset="0"/>
              </a:defRPr>
            </a:lvl4pPr>
            <a:lvl5pPr>
              <a:defRPr>
                <a:latin typeface="Big Caslon" panose="02000603090000020003" pitchFamily="2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x-none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3792071" y="5936343"/>
            <a:ext cx="2138082" cy="51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x-none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580AE9A-B1A5-461D-B01A-329047D52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8" y="5759595"/>
            <a:ext cx="1814392" cy="69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2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760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4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1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92071" y="5936343"/>
            <a:ext cx="2138083" cy="51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x-none" sz="1800">
              <a:solidFill>
                <a:prstClr val="white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580AE9A-B1A5-461D-B01A-329047D52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9" y="5759595"/>
            <a:ext cx="1814392" cy="69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8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44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6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4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6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91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1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423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6587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8058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2141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73572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6807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539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5EA9-2B3C-49BE-933F-4BD455D53E1F}" type="datetimeFigureOut">
              <a:rPr lang="es-PY" smtClean="0"/>
              <a:t>17/02/2021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E0E8-FAA2-445D-8D77-06B33F03A79D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956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2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acebook.com/SecretariadeEmergenciaNacionalParagua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twitter.com/senparagu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SENAVE</a:t>
            </a:r>
            <a:endParaRPr lang="x-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426" y="709769"/>
            <a:ext cx="9144000" cy="590998"/>
          </a:xfrm>
        </p:spPr>
        <p:txBody>
          <a:bodyPr/>
          <a:lstStyle/>
          <a:p>
            <a:r>
              <a:rPr lang="es-PY" b="1" dirty="0" smtClean="0"/>
              <a:t>DIRECCIÓN GENERAL DE ASUNTOS JURÍDICOS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66800" y="5372517"/>
            <a:ext cx="10393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Albertus MT Lt" pitchFamily="2" charset="0"/>
              </a:rPr>
              <a:t>Informe de gestión</a:t>
            </a:r>
          </a:p>
          <a:p>
            <a:pPr algn="ctr"/>
            <a:r>
              <a:rPr lang="es-ES" sz="2400" b="1" dirty="0" smtClean="0">
                <a:latin typeface="Albertus MT Lt" pitchFamily="2" charset="0"/>
              </a:rPr>
              <a:t>“Mesa </a:t>
            </a:r>
            <a:r>
              <a:rPr lang="es-ES" sz="2400" b="1" dirty="0">
                <a:latin typeface="Albertus MT Lt" pitchFamily="2" charset="0"/>
              </a:rPr>
              <a:t>de Trabajo </a:t>
            </a:r>
            <a:r>
              <a:rPr lang="es-ES" sz="2400" b="1" dirty="0" smtClean="0">
                <a:latin typeface="Albertus MT Lt" pitchFamily="2" charset="0"/>
              </a:rPr>
              <a:t>Permanente para la Revisión </a:t>
            </a:r>
            <a:r>
              <a:rPr lang="es-ES" sz="2400" b="1" dirty="0">
                <a:latin typeface="Albertus MT Lt" pitchFamily="2" charset="0"/>
              </a:rPr>
              <a:t>de </a:t>
            </a:r>
            <a:r>
              <a:rPr lang="es-ES" sz="2400" b="1" dirty="0" smtClean="0">
                <a:latin typeface="Albertus MT Lt" pitchFamily="2" charset="0"/>
              </a:rPr>
              <a:t>Normativas</a:t>
            </a:r>
          </a:p>
          <a:p>
            <a:pPr algn="ctr"/>
            <a:r>
              <a:rPr lang="es-ES" sz="2400" b="1" dirty="0" smtClean="0">
                <a:latin typeface="Albertus MT Lt" pitchFamily="2" charset="0"/>
              </a:rPr>
              <a:t> que competen al SENAVE”</a:t>
            </a:r>
            <a:endParaRPr lang="es-ES" sz="2400" b="1" dirty="0">
              <a:latin typeface="Albertus MT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Mesa de Trabajo sobre Normativas			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74648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0066"/>
                </a:solidFill>
              </a:rPr>
              <a:t>    Funcionamiento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sz="half" idx="2"/>
          </p:nvPr>
        </p:nvSpPr>
        <p:spPr>
          <a:xfrm>
            <a:off x="839788" y="2084972"/>
            <a:ext cx="5157787" cy="4512776"/>
          </a:xfrm>
        </p:spPr>
        <p:txBody>
          <a:bodyPr>
            <a:noAutofit/>
          </a:bodyPr>
          <a:lstStyle/>
          <a:p>
            <a:pPr algn="just"/>
            <a:r>
              <a:rPr lang="es-ES" sz="1950" dirty="0" smtClean="0">
                <a:latin typeface="Calibri Light" panose="020F0302020204030204" pitchFamily="34" charset="0"/>
              </a:rPr>
              <a:t>Establecida por la </a:t>
            </a:r>
            <a:r>
              <a:rPr lang="es-ES" sz="1950" b="1" dirty="0" smtClean="0">
                <a:latin typeface="Calibri Light" panose="020F0302020204030204" pitchFamily="34" charset="0"/>
              </a:rPr>
              <a:t>Resolución Nº 285/2018</a:t>
            </a:r>
            <a:r>
              <a:rPr lang="es-ES" sz="1950" dirty="0">
                <a:latin typeface="Calibri Light" panose="020F0302020204030204" pitchFamily="34" charset="0"/>
              </a:rPr>
              <a:t> </a:t>
            </a:r>
            <a:r>
              <a:rPr lang="es-ES" sz="1950" dirty="0" smtClean="0">
                <a:latin typeface="Calibri Light" panose="020F0302020204030204" pitchFamily="34" charset="0"/>
              </a:rPr>
              <a:t>y modificada por </a:t>
            </a:r>
            <a:r>
              <a:rPr lang="es-ES" sz="1950" b="1" dirty="0" smtClean="0">
                <a:latin typeface="Calibri Light" panose="020F0302020204030204" pitchFamily="34" charset="0"/>
              </a:rPr>
              <a:t>Resolución N° 67/19.</a:t>
            </a:r>
          </a:p>
          <a:p>
            <a:pPr algn="just"/>
            <a:r>
              <a:rPr lang="es-ES" sz="1950" dirty="0" smtClean="0">
                <a:latin typeface="Calibri Light" panose="020F0302020204030204" pitchFamily="34" charset="0"/>
              </a:rPr>
              <a:t>El </a:t>
            </a:r>
            <a:r>
              <a:rPr lang="es-ES" sz="1950" b="1" dirty="0" smtClean="0">
                <a:latin typeface="Calibri Light" panose="020F0302020204030204" pitchFamily="34" charset="0"/>
              </a:rPr>
              <a:t>coordinador</a:t>
            </a:r>
            <a:r>
              <a:rPr lang="es-ES" sz="1950" dirty="0" smtClean="0">
                <a:latin typeface="Calibri Light" panose="020F0302020204030204" pitchFamily="34" charset="0"/>
              </a:rPr>
              <a:t> es el Dr. Manuel Guanes.</a:t>
            </a:r>
          </a:p>
          <a:p>
            <a:pPr algn="just"/>
            <a:r>
              <a:rPr lang="es-ES" sz="1950" dirty="0" smtClean="0">
                <a:latin typeface="Calibri Light" panose="020F0302020204030204" pitchFamily="34" charset="0"/>
              </a:rPr>
              <a:t>Se </a:t>
            </a:r>
            <a:r>
              <a:rPr lang="es-ES" sz="1950" b="1" dirty="0" smtClean="0">
                <a:latin typeface="Calibri Light" panose="020F0302020204030204" pitchFamily="34" charset="0"/>
              </a:rPr>
              <a:t>conforma</a:t>
            </a:r>
            <a:r>
              <a:rPr lang="es-ES" sz="1950" dirty="0" smtClean="0">
                <a:latin typeface="Calibri Light" panose="020F0302020204030204" pitchFamily="34" charset="0"/>
              </a:rPr>
              <a:t> con representantes </a:t>
            </a:r>
            <a:r>
              <a:rPr lang="es-ES" sz="1950" dirty="0">
                <a:latin typeface="Calibri Light" panose="020F0302020204030204" pitchFamily="34" charset="0"/>
              </a:rPr>
              <a:t>de las distintas direcciones del </a:t>
            </a:r>
            <a:r>
              <a:rPr lang="es-ES" sz="1950" dirty="0" smtClean="0">
                <a:latin typeface="Calibri Light" panose="020F0302020204030204" pitchFamily="34" charset="0"/>
              </a:rPr>
              <a:t>SENAVE.</a:t>
            </a:r>
          </a:p>
          <a:p>
            <a:pPr algn="just"/>
            <a:r>
              <a:rPr lang="es-ES" sz="1950" dirty="0" smtClean="0">
                <a:latin typeface="Calibri Light" panose="020F0302020204030204" pitchFamily="34" charset="0"/>
              </a:rPr>
              <a:t>El </a:t>
            </a:r>
            <a:r>
              <a:rPr lang="es-ES" sz="1950" b="1" dirty="0">
                <a:latin typeface="Calibri Light" panose="020F0302020204030204" pitchFamily="34" charset="0"/>
              </a:rPr>
              <a:t>o</a:t>
            </a:r>
            <a:r>
              <a:rPr lang="es-ES" sz="1950" b="1" dirty="0" smtClean="0">
                <a:latin typeface="Calibri Light" panose="020F0302020204030204" pitchFamily="34" charset="0"/>
              </a:rPr>
              <a:t>bjetivo</a:t>
            </a:r>
            <a:r>
              <a:rPr lang="es-ES" sz="1950" dirty="0" smtClean="0">
                <a:latin typeface="Calibri Light" panose="020F0302020204030204" pitchFamily="34" charset="0"/>
              </a:rPr>
              <a:t> es </a:t>
            </a:r>
            <a:r>
              <a:rPr lang="es-ES" sz="1950" dirty="0">
                <a:latin typeface="Calibri Light" panose="020F0302020204030204" pitchFamily="34" charset="0"/>
              </a:rPr>
              <a:t>realizar un análisis integral de las </a:t>
            </a:r>
            <a:r>
              <a:rPr lang="es-ES" sz="1950" dirty="0" smtClean="0">
                <a:latin typeface="Calibri Light" panose="020F0302020204030204" pitchFamily="34" charset="0"/>
              </a:rPr>
              <a:t>disposiciones legales (leyes, decretos y resoluciones) a fin de fortalecer la normativa e institucionalidad.</a:t>
            </a:r>
          </a:p>
          <a:p>
            <a:pPr algn="just"/>
            <a:r>
              <a:rPr lang="es-ES" sz="1950" dirty="0">
                <a:latin typeface="Calibri Light" panose="020F0302020204030204" pitchFamily="34" charset="0"/>
              </a:rPr>
              <a:t>La DGAJ en apoyo a la </a:t>
            </a:r>
            <a:r>
              <a:rPr lang="es-ES" sz="1950" dirty="0" smtClean="0">
                <a:latin typeface="Calibri Light" panose="020F0302020204030204" pitchFamily="34" charset="0"/>
              </a:rPr>
              <a:t>DGT y DGAF </a:t>
            </a:r>
            <a:r>
              <a:rPr lang="es-ES" sz="1950" b="1" dirty="0" smtClean="0">
                <a:latin typeface="Calibri Light" panose="020F0302020204030204" pitchFamily="34" charset="0"/>
              </a:rPr>
              <a:t>ha </a:t>
            </a:r>
            <a:r>
              <a:rPr lang="es-ES" sz="1950" b="1" dirty="0">
                <a:latin typeface="Calibri Light" panose="020F0302020204030204" pitchFamily="34" charset="0"/>
              </a:rPr>
              <a:t>asignado abogados especialistas </a:t>
            </a:r>
            <a:r>
              <a:rPr lang="es-ES" sz="1950" b="1" dirty="0" smtClean="0">
                <a:latin typeface="Calibri Light" panose="020F0302020204030204" pitchFamily="34" charset="0"/>
              </a:rPr>
              <a:t>en </a:t>
            </a:r>
            <a:r>
              <a:rPr lang="es-ES" sz="1950" b="1" dirty="0">
                <a:latin typeface="Calibri Light" panose="020F0302020204030204" pitchFamily="34" charset="0"/>
              </a:rPr>
              <a:t>temas tales como</a:t>
            </a:r>
            <a:r>
              <a:rPr lang="es-ES" sz="1950" dirty="0">
                <a:latin typeface="Calibri Light" panose="020F0302020204030204" pitchFamily="34" charset="0"/>
              </a:rPr>
              <a:t>: agroquímicos, </a:t>
            </a:r>
            <a:r>
              <a:rPr lang="es-ES" sz="1950" dirty="0" smtClean="0">
                <a:latin typeface="Calibri Light" panose="020F0302020204030204" pitchFamily="34" charset="0"/>
              </a:rPr>
              <a:t>semillas a </a:t>
            </a:r>
            <a:r>
              <a:rPr lang="es-ES" sz="1950" dirty="0">
                <a:latin typeface="Calibri Light" panose="020F0302020204030204" pitchFamily="34" charset="0"/>
              </a:rPr>
              <a:t>fin de trabajar </a:t>
            </a:r>
            <a:r>
              <a:rPr lang="es-ES" sz="1950" dirty="0" smtClean="0">
                <a:latin typeface="Calibri Light" panose="020F0302020204030204" pitchFamily="34" charset="0"/>
              </a:rPr>
              <a:t>con </a:t>
            </a:r>
            <a:r>
              <a:rPr lang="es-ES" sz="1950" dirty="0">
                <a:latin typeface="Calibri Light" panose="020F0302020204030204" pitchFamily="34" charset="0"/>
              </a:rPr>
              <a:t>los </a:t>
            </a:r>
            <a:r>
              <a:rPr lang="es-ES" sz="1950" dirty="0" smtClean="0">
                <a:latin typeface="Calibri Light" panose="020F0302020204030204" pitchFamily="34" charset="0"/>
              </a:rPr>
              <a:t>técnicos.</a:t>
            </a:r>
          </a:p>
          <a:p>
            <a:pPr algn="just"/>
            <a:r>
              <a:rPr lang="es-ES" sz="1950" dirty="0" smtClean="0">
                <a:latin typeface="Calibri Light" panose="020F0302020204030204" pitchFamily="34" charset="0"/>
              </a:rPr>
              <a:t>Se socializa con el </a:t>
            </a:r>
            <a:r>
              <a:rPr lang="es-ES" sz="1950" b="1" dirty="0" smtClean="0">
                <a:latin typeface="Calibri Light" panose="020F0302020204030204" pitchFamily="34" charset="0"/>
              </a:rPr>
              <a:t>consejo consultivo</a:t>
            </a:r>
            <a:r>
              <a:rPr lang="es-ES" sz="2000" dirty="0" smtClean="0">
                <a:latin typeface="Calibri Light" panose="020F0302020204030204" pitchFamily="34" charset="0"/>
              </a:rPr>
              <a:t>.</a:t>
            </a:r>
            <a:endParaRPr lang="es-ES" sz="2000" dirty="0">
              <a:latin typeface="Calibri Light" panose="020F0302020204030204" pitchFamily="34" charset="0"/>
            </a:endParaRPr>
          </a:p>
          <a:p>
            <a:pPr algn="just"/>
            <a:endParaRPr lang="es-ES" sz="2000" dirty="0" smtClean="0">
              <a:latin typeface="Calibri Light" panose="020F0302020204030204" pitchFamily="34" charset="0"/>
            </a:endParaRPr>
          </a:p>
          <a:p>
            <a:pPr algn="just"/>
            <a:endParaRPr lang="es-ES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s-ES" dirty="0" smtClean="0">
                <a:solidFill>
                  <a:srgbClr val="000066"/>
                </a:solidFill>
              </a:rPr>
              <a:t>    Resultados </a:t>
            </a:r>
            <a:r>
              <a:rPr lang="es-ES" dirty="0">
                <a:solidFill>
                  <a:srgbClr val="000066"/>
                </a:solidFill>
              </a:rPr>
              <a:t>esperados</a:t>
            </a:r>
            <a:endParaRPr lang="es-PY" dirty="0">
              <a:solidFill>
                <a:srgbClr val="000066"/>
              </a:solidFill>
            </a:endParaRP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6172200" y="2084972"/>
            <a:ext cx="5183188" cy="4147016"/>
          </a:xfrm>
        </p:spPr>
        <p:txBody>
          <a:bodyPr>
            <a:noAutofit/>
          </a:bodyPr>
          <a:lstStyle/>
          <a:p>
            <a:r>
              <a:rPr lang="es-ES" sz="2350" b="1" dirty="0" smtClean="0">
                <a:latin typeface="Calibri Light" panose="020F0302020204030204" pitchFamily="34" charset="0"/>
              </a:rPr>
              <a:t>Revisar</a:t>
            </a:r>
            <a:r>
              <a:rPr lang="es-ES" sz="2350" b="1" dirty="0">
                <a:latin typeface="Calibri Light" panose="020F0302020204030204" pitchFamily="34" charset="0"/>
              </a:rPr>
              <a:t>, armonizar y actualizar </a:t>
            </a:r>
            <a:r>
              <a:rPr lang="es-ES" sz="2350" dirty="0">
                <a:latin typeface="Calibri Light" panose="020F0302020204030204" pitchFamily="34" charset="0"/>
              </a:rPr>
              <a:t>la legislación nacional </a:t>
            </a:r>
            <a:r>
              <a:rPr lang="es-ES" sz="2350" dirty="0" smtClean="0">
                <a:latin typeface="Calibri Light" panose="020F0302020204030204" pitchFamily="34" charset="0"/>
              </a:rPr>
              <a:t>del ámbito agrícola relacionada a la misión y fines de la institución. </a:t>
            </a:r>
          </a:p>
          <a:p>
            <a:r>
              <a:rPr lang="es-ES" sz="2350" b="1" dirty="0" smtClean="0">
                <a:latin typeface="Calibri Light" panose="020F0302020204030204" pitchFamily="34" charset="0"/>
              </a:rPr>
              <a:t>Formular </a:t>
            </a:r>
            <a:r>
              <a:rPr lang="es-ES" sz="2350" b="1" dirty="0">
                <a:latin typeface="Calibri Light" panose="020F0302020204030204" pitchFamily="34" charset="0"/>
              </a:rPr>
              <a:t>propuestas </a:t>
            </a:r>
            <a:r>
              <a:rPr lang="es-ES" sz="2350" dirty="0">
                <a:latin typeface="Calibri Light" panose="020F0302020204030204" pitchFamily="34" charset="0"/>
              </a:rPr>
              <a:t>para la incorporación de la materia en anteproyectos </a:t>
            </a:r>
            <a:r>
              <a:rPr lang="es-ES" sz="2350" dirty="0">
                <a:latin typeface="+mj-lt"/>
              </a:rPr>
              <a:t>y proyectos de ley y/o </a:t>
            </a:r>
            <a:r>
              <a:rPr lang="es-ES" sz="2350" dirty="0" smtClean="0">
                <a:latin typeface="+mj-lt"/>
              </a:rPr>
              <a:t>reglamentaciones.</a:t>
            </a:r>
          </a:p>
          <a:p>
            <a:r>
              <a:rPr lang="es-ES" sz="2350" b="1" dirty="0">
                <a:latin typeface="+mj-lt"/>
              </a:rPr>
              <a:t>Gestionar</a:t>
            </a:r>
            <a:r>
              <a:rPr lang="es-ES" sz="2000" dirty="0">
                <a:latin typeface="+mj-lt"/>
              </a:rPr>
              <a:t> </a:t>
            </a:r>
            <a:r>
              <a:rPr lang="es-ES" sz="2400" dirty="0">
                <a:latin typeface="+mj-lt"/>
              </a:rPr>
              <a:t>la creación, adhesión y/o ratificación de instrumentos internacionales relacionados con la </a:t>
            </a:r>
            <a:r>
              <a:rPr lang="es-ES" sz="2400" dirty="0" smtClean="0">
                <a:latin typeface="+mj-lt"/>
              </a:rPr>
              <a:t>materia.</a:t>
            </a:r>
            <a:endParaRPr lang="es-ES" sz="2400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4198" y="1038093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Metodología de trabajo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2476" y="1712636"/>
            <a:ext cx="11083903" cy="478707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 Light" panose="020F0302020204030204" pitchFamily="34" charset="0"/>
              </a:rPr>
              <a:t>Se cuenta con una </a:t>
            </a:r>
            <a:r>
              <a:rPr lang="es-ES" sz="2500" b="1" dirty="0" smtClean="0">
                <a:latin typeface="Calibri Light" panose="020F0302020204030204" pitchFamily="34" charset="0"/>
              </a:rPr>
              <a:t>hoja de ruta </a:t>
            </a:r>
            <a:r>
              <a:rPr lang="es-ES" sz="2500" dirty="0" smtClean="0">
                <a:latin typeface="Calibri Light" panose="020F0302020204030204" pitchFamily="34" charset="0"/>
              </a:rPr>
              <a:t>con responsables por áreas y plazos estimados.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 Light" panose="020F0302020204030204" pitchFamily="34" charset="0"/>
              </a:rPr>
              <a:t>Se tiene en cuenta asimismo </a:t>
            </a:r>
            <a:r>
              <a:rPr lang="es-ES" sz="2500" b="1" dirty="0" smtClean="0">
                <a:latin typeface="Calibri Light" panose="020F0302020204030204" pitchFamily="34" charset="0"/>
              </a:rPr>
              <a:t>criterios de priorización y/o urgencia</a:t>
            </a:r>
            <a:r>
              <a:rPr lang="es-ES" sz="2500" dirty="0" smtClean="0">
                <a:latin typeface="Calibri Light" panose="020F0302020204030204" pitchFamily="34" charset="0"/>
              </a:rPr>
              <a:t>, conforme a las necesidades de la DGT y/o DGAF.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 Light" panose="020F0302020204030204" pitchFamily="34" charset="0"/>
              </a:rPr>
              <a:t>Las </a:t>
            </a:r>
            <a:r>
              <a:rPr lang="es-ES" sz="2500" b="1" dirty="0" smtClean="0">
                <a:latin typeface="Calibri Light" panose="020F0302020204030204" pitchFamily="34" charset="0"/>
              </a:rPr>
              <a:t>reuniones </a:t>
            </a:r>
            <a:r>
              <a:rPr lang="es-ES" sz="2500" dirty="0" smtClean="0">
                <a:latin typeface="Calibri Light" panose="020F0302020204030204" pitchFamily="34" charset="0"/>
              </a:rPr>
              <a:t>de la mesa generalmente son quincenales, sin perjuicio de los trabajos diarios y semanales que realizan los abogados con los técnicos a fin de avanzar en la revisión de las disposiciones legales.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 Light" panose="020F0302020204030204" pitchFamily="34" charset="0"/>
              </a:rPr>
              <a:t>Considerando la gran cantidad de disposiciones legales, las mismas son analizadas por </a:t>
            </a:r>
            <a:r>
              <a:rPr lang="es-ES" sz="2500" b="1" dirty="0" smtClean="0">
                <a:latin typeface="Calibri Light" panose="020F0302020204030204" pitchFamily="34" charset="0"/>
              </a:rPr>
              <a:t>áreas y grupos de trabajo.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 Light" panose="020F0302020204030204" pitchFamily="34" charset="0"/>
              </a:rPr>
              <a:t>Una vez </a:t>
            </a:r>
            <a:r>
              <a:rPr lang="es-ES" sz="2500" b="1" dirty="0" smtClean="0">
                <a:latin typeface="Calibri Light" panose="020F0302020204030204" pitchFamily="34" charset="0"/>
              </a:rPr>
              <a:t>consensuado internamente</a:t>
            </a:r>
            <a:r>
              <a:rPr lang="es-ES" sz="2500" dirty="0" smtClean="0">
                <a:latin typeface="Calibri Light" panose="020F0302020204030204" pitchFamily="34" charset="0"/>
              </a:rPr>
              <a:t>, se socializa con el consejo consultivo, cuando se trate de proyectos que afectan al sector.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 Light" panose="020F0302020204030204" pitchFamily="34" charset="0"/>
              </a:rPr>
              <a:t>Conforme al Nomograma del MECIP, la Institución cuenta </a:t>
            </a:r>
            <a:r>
              <a:rPr lang="es-ES" sz="2500" b="1" dirty="0" smtClean="0">
                <a:latin typeface="Calibri Light" panose="020F0302020204030204" pitchFamily="34" charset="0"/>
              </a:rPr>
              <a:t>con aproximadamente 350 disposiciones normativas.</a:t>
            </a:r>
            <a:endParaRPr lang="es-PY" sz="3000" b="1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4654" y="914335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PY" sz="3800" b="1" dirty="0" smtClean="0">
                <a:solidFill>
                  <a:srgbClr val="000066"/>
                </a:solidFill>
              </a:rPr>
              <a:t> Mesa Normativa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221" y="1684061"/>
            <a:ext cx="11083903" cy="471805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42316"/>
              </p:ext>
            </p:extLst>
          </p:nvPr>
        </p:nvGraphicFramePr>
        <p:xfrm>
          <a:off x="1158125" y="1610759"/>
          <a:ext cx="812800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796"/>
                <a:gridCol w="2093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 smtClean="0"/>
                        <a:t>Normativas</a:t>
                      </a:r>
                    </a:p>
                    <a:p>
                      <a:pPr algn="ctr"/>
                      <a:r>
                        <a:rPr lang="es-ES" sz="3000" dirty="0" smtClean="0"/>
                        <a:t> (leyes, decretos, resoluciones)</a:t>
                      </a:r>
                      <a:endParaRPr lang="es-E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000" dirty="0" smtClean="0"/>
                        <a:t>Cantidad</a:t>
                      </a:r>
                      <a:endParaRPr lang="es-ES" sz="3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1" dirty="0" smtClean="0"/>
                        <a:t>Con resolución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21</a:t>
                      </a:r>
                      <a:endParaRPr lang="es-E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1" dirty="0" smtClean="0"/>
                        <a:t>En consulta</a:t>
                      </a:r>
                      <a:r>
                        <a:rPr lang="es-ES" sz="3200" b="1" baseline="0" dirty="0" smtClean="0"/>
                        <a:t> pública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1" dirty="0" smtClean="0"/>
                        <a:t>Revisada</a:t>
                      </a:r>
                      <a:r>
                        <a:rPr lang="es-ES" sz="3200" b="1" baseline="0" dirty="0" smtClean="0"/>
                        <a:t> sin resolución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3200" b="1" dirty="0" smtClean="0"/>
                        <a:t>En trámite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Total de normativas revisadas</a:t>
                      </a:r>
                      <a:endParaRPr lang="es-E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42   </a:t>
                      </a:r>
                      <a:endParaRPr lang="es-ES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2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4654" y="790577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3800" b="1" dirty="0" smtClean="0">
                <a:solidFill>
                  <a:srgbClr val="000066"/>
                </a:solidFill>
              </a:rPr>
              <a:t>Resultados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259" y="1770743"/>
            <a:ext cx="11281865" cy="4631368"/>
          </a:xfrm>
        </p:spPr>
        <p:txBody>
          <a:bodyPr numCol="2" spcCol="396000">
            <a:noAutofit/>
          </a:bodyPr>
          <a:lstStyle/>
          <a:p>
            <a:pPr algn="just"/>
            <a:r>
              <a:rPr lang="es-PY" sz="2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Año 2019:</a:t>
            </a:r>
          </a:p>
          <a:p>
            <a:pPr algn="just"/>
            <a:r>
              <a:rPr lang="es-PY" sz="2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- </a:t>
            </a:r>
            <a:r>
              <a:rPr lang="es-PY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39 proyectos estudiados. </a:t>
            </a:r>
          </a:p>
          <a:p>
            <a:pPr algn="just"/>
            <a:r>
              <a:rPr lang="es-PY" sz="2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- 14 resoluciones emitidas.</a:t>
            </a:r>
          </a:p>
          <a:p>
            <a:pPr algn="just"/>
            <a:endParaRPr lang="es-PY" sz="2800" b="1" dirty="0" smtClean="0">
              <a:latin typeface="Calibri Light" panose="020F0302020204030204" pitchFamily="34" charset="0"/>
            </a:endParaRPr>
          </a:p>
          <a:p>
            <a:pPr algn="just"/>
            <a:r>
              <a:rPr lang="es-PY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Año 2020:</a:t>
            </a:r>
          </a:p>
          <a:p>
            <a:pPr marL="342900" indent="-342900" algn="just">
              <a:buFontTx/>
              <a:buChar char="-"/>
            </a:pPr>
            <a:r>
              <a:rPr lang="es-ES" sz="2800" b="1" dirty="0">
                <a:solidFill>
                  <a:srgbClr val="FF0000"/>
                </a:solidFill>
                <a:latin typeface="Calibri Light" panose="020F0302020204030204" pitchFamily="34" charset="0"/>
              </a:rPr>
              <a:t>42 proyectos estudiados. </a:t>
            </a:r>
          </a:p>
          <a:p>
            <a:pPr marL="342900" indent="-342900" algn="just">
              <a:buFontTx/>
              <a:buChar char="-"/>
            </a:pPr>
            <a:r>
              <a:rPr lang="es-ES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21 resoluciones emitidas.</a:t>
            </a:r>
          </a:p>
          <a:p>
            <a:pPr marL="342900" indent="-342900" algn="just">
              <a:buFontTx/>
              <a:buChar char="-"/>
            </a:pPr>
            <a:endParaRPr lang="es-ES" b="1" dirty="0" smtClean="0">
              <a:latin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es-PY" dirty="0" smtClean="0">
              <a:latin typeface="Calibri Light" panose="020F0302020204030204" pitchFamily="34" charset="0"/>
            </a:endParaRPr>
          </a:p>
          <a:p>
            <a:pPr algn="just"/>
            <a:endParaRPr lang="es-PY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79703062"/>
              </p:ext>
            </p:extLst>
          </p:nvPr>
        </p:nvGraphicFramePr>
        <p:xfrm>
          <a:off x="5066553" y="1059543"/>
          <a:ext cx="6753412" cy="548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54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4654" y="914335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PY" sz="3800" b="1" dirty="0" smtClean="0">
                <a:solidFill>
                  <a:srgbClr val="000066"/>
                </a:solidFill>
              </a:rPr>
              <a:t> Mesa Normativa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221" y="1684061"/>
            <a:ext cx="11083903" cy="471805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13512"/>
              </p:ext>
            </p:extLst>
          </p:nvPr>
        </p:nvGraphicFramePr>
        <p:xfrm>
          <a:off x="1158125" y="1610759"/>
          <a:ext cx="7663146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 smtClean="0"/>
                        <a:t>Resoluciones</a:t>
                      </a:r>
                      <a:endParaRPr lang="es-ES" sz="3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Límite máximo de residuos (DICAO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Norma paraguaya de producción orgánica (DICAO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Normas mínimas (DISE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Especies criollas (DISE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Registro de fincas BPA (DICAO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Trámite electrónico de la </a:t>
                      </a:r>
                      <a:r>
                        <a:rPr lang="es-ES" sz="2000" b="1" dirty="0" smtClean="0"/>
                        <a:t>DAG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Normas de comercio - RNCP de la </a:t>
                      </a:r>
                      <a:r>
                        <a:rPr lang="es-ES" sz="2000" b="1" dirty="0" smtClean="0"/>
                        <a:t>DISE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Trámite DTV-e</a:t>
                      </a:r>
                      <a:r>
                        <a:rPr lang="es-ES" sz="2000" b="1" baseline="0" dirty="0" smtClean="0"/>
                        <a:t> (Documento de tránsito </a:t>
                      </a:r>
                      <a:r>
                        <a:rPr lang="es-ES" sz="2000" b="1" baseline="0" dirty="0" smtClean="0"/>
                        <a:t>electrónico </a:t>
                      </a:r>
                      <a:r>
                        <a:rPr lang="es-ES" sz="2000" b="1" baseline="0" dirty="0" smtClean="0"/>
                        <a:t>– DICAO)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Certificación de papa y cebolla (DICAO</a:t>
                      </a:r>
                      <a:r>
                        <a:rPr lang="es-ES" sz="2000" b="1" dirty="0" smtClean="0"/>
                        <a:t>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Trámite electrónico DICAO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8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4654" y="914335"/>
            <a:ext cx="8353109" cy="6745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PY" sz="3800" b="1" dirty="0" smtClean="0">
                <a:solidFill>
                  <a:srgbClr val="000066"/>
                </a:solidFill>
              </a:rPr>
              <a:t> Mesa Normativa</a:t>
            </a:r>
            <a:endParaRPr lang="es-PY" sz="3800" b="1" dirty="0">
              <a:solidFill>
                <a:srgbClr val="00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221" y="1684061"/>
            <a:ext cx="11083903" cy="471805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  <a:p>
            <a:pPr algn="just"/>
            <a:endParaRPr lang="es-PY" sz="3000" b="1" dirty="0" smtClean="0">
              <a:latin typeface="Calibri Light" panose="020F0302020204030204" pitchFamily="34" charset="0"/>
            </a:endParaRPr>
          </a:p>
          <a:p>
            <a:pPr algn="just"/>
            <a:endParaRPr lang="es-PY" sz="3000" b="1" dirty="0"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0"/>
            <a:ext cx="239077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59" y="2"/>
            <a:ext cx="2857500" cy="790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76" y="161927"/>
            <a:ext cx="2457450" cy="60007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34328"/>
              </p:ext>
            </p:extLst>
          </p:nvPr>
        </p:nvGraphicFramePr>
        <p:xfrm>
          <a:off x="1158125" y="1610759"/>
          <a:ext cx="766314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 smtClean="0"/>
                        <a:t>Resoluciones</a:t>
                      </a:r>
                      <a:endParaRPr lang="es-ES" sz="3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Modificación de Res. 881/19, sobre </a:t>
                      </a:r>
                      <a:r>
                        <a:rPr lang="es-ES" sz="2000" b="1" dirty="0" err="1" smtClean="0"/>
                        <a:t>plantines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Requisitos fitosanitarios de importación como resultado de análisis de riesgo de plagas</a:t>
                      </a:r>
                      <a:r>
                        <a:rPr lang="es-ES" sz="2000" b="1" baseline="0" dirty="0" smtClean="0"/>
                        <a:t> </a:t>
                      </a:r>
                      <a:r>
                        <a:rPr lang="es-ES" sz="2000" b="1" dirty="0" smtClean="0"/>
                        <a:t>(DPV)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Reglamentación de art. 38 de la Ley nro. 385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Remanente de productos fitosanitarios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Asesores Técnicos 1 (lineamientos generales)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Asesores técnicos 2 (lineamientos específicos)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Fumigación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Constitución de juzgado 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ES" sz="2000" b="1" dirty="0" smtClean="0"/>
                        <a:t>Habilitación de OPI 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b="1" dirty="0" smtClean="0"/>
                        <a:t>Pre comercial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792998" y="211466"/>
            <a:ext cx="4073603" cy="419462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60 % </a:t>
            </a:r>
          </a:p>
          <a:p>
            <a:r>
              <a:rPr lang="en-US" sz="6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más</a:t>
            </a:r>
            <a:r>
              <a:rPr lang="en-US" sz="6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 </a:t>
            </a:r>
            <a:endParaRPr lang="en-US" sz="6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  <a:p>
            <a:r>
              <a:rPr lang="en-US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603020204030204" pitchFamily="34" charset="0"/>
              </a:rPr>
              <a:t>que</a:t>
            </a:r>
            <a:r>
              <a:rPr lang="en-US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603020204030204" pitchFamily="34" charset="0"/>
              </a:rPr>
              <a:t> </a:t>
            </a:r>
            <a:r>
              <a:rPr lang="en-US" sz="4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603020204030204" pitchFamily="34" charset="0"/>
              </a:rPr>
              <a:t>en</a:t>
            </a:r>
            <a:r>
              <a:rPr lang="en-US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603020204030204" pitchFamily="34" charset="0"/>
              </a:rPr>
              <a:t> el </a:t>
            </a:r>
            <a:r>
              <a:rPr lang="en-US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2019</a:t>
            </a:r>
            <a:endParaRPr lang="en-US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7010400" y="1950562"/>
            <a:ext cx="2819400" cy="7164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873961" y="5102423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3400" b="1" dirty="0">
                <a:solidFill>
                  <a:srgbClr val="FFFFFF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7286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¡MUCHAS GRACIAS!</a:t>
            </a:r>
            <a:endParaRPr lang="x-none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838200" y="4014384"/>
            <a:ext cx="10515600" cy="218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2700" b="1" dirty="0">
                <a:latin typeface="Big Caslon" panose="02000603090000020003" pitchFamily="2" charset="0"/>
              </a:rPr>
              <a:t>Servicio Nacional de Calidad y Sanidad Vegetal y de Semillas (SENAVE)</a:t>
            </a:r>
          </a:p>
          <a:p>
            <a:pPr marL="0" indent="0" algn="ctr">
              <a:buNone/>
            </a:pPr>
            <a:r>
              <a:rPr lang="es-PY" sz="2500" dirty="0">
                <a:latin typeface="Big Caslon" panose="02000603090000020003" pitchFamily="2" charset="0"/>
              </a:rPr>
              <a:t>Humaitá 145, Edificio Planeta </a:t>
            </a:r>
            <a:r>
              <a:rPr lang="es-PY" sz="2500" dirty="0" smtClean="0">
                <a:latin typeface="Big Caslon" panose="02000603090000020003" pitchFamily="2" charset="0"/>
              </a:rPr>
              <a:t>1</a:t>
            </a:r>
            <a:endParaRPr lang="es-PY" sz="2500" dirty="0">
              <a:latin typeface="Big Caslon" panose="02000603090000020003" pitchFamily="2" charset="0"/>
            </a:endParaRPr>
          </a:p>
          <a:p>
            <a:pPr marL="0" indent="0" algn="ctr">
              <a:buNone/>
            </a:pPr>
            <a:r>
              <a:rPr lang="es-PY" sz="2500" dirty="0">
                <a:latin typeface="Big Caslon" panose="02000603090000020003" pitchFamily="2" charset="0"/>
              </a:rPr>
              <a:t>Asunción – </a:t>
            </a:r>
            <a:r>
              <a:rPr lang="es-PY" sz="2500" dirty="0" smtClean="0">
                <a:latin typeface="Big Caslon" panose="02000603090000020003" pitchFamily="2" charset="0"/>
              </a:rPr>
              <a:t>Paraguay</a:t>
            </a:r>
          </a:p>
          <a:p>
            <a:pPr marL="0" indent="0" algn="ctr">
              <a:buNone/>
            </a:pPr>
            <a:r>
              <a:rPr lang="es-PY" sz="2500" dirty="0" smtClean="0">
                <a:latin typeface="Big Caslon" panose="02000603090000020003" pitchFamily="2" charset="0"/>
              </a:rPr>
              <a:t> </a:t>
            </a:r>
            <a:r>
              <a:rPr lang="es-PY" sz="2500" dirty="0">
                <a:latin typeface="Big Caslon" panose="02000603090000020003" pitchFamily="2" charset="0"/>
              </a:rPr>
              <a:t>(595-21) 445-769 / 441-549</a:t>
            </a:r>
          </a:p>
          <a:p>
            <a:pPr marL="3671888" indent="0">
              <a:buNone/>
            </a:pPr>
            <a:r>
              <a:rPr lang="x-none" sz="2500" dirty="0">
                <a:latin typeface="Big Caslon" panose="02000603090000020003" pitchFamily="2" charset="0"/>
              </a:rPr>
              <a:t>¡Seguinos!</a:t>
            </a:r>
          </a:p>
        </p:txBody>
      </p:sp>
      <p:pic>
        <p:nvPicPr>
          <p:cNvPr id="6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5879102"/>
            <a:ext cx="323038" cy="324000"/>
          </a:xfrm>
          <a:prstGeom prst="rect">
            <a:avLst/>
          </a:prstGeom>
        </p:spPr>
      </p:pic>
      <p:pic>
        <p:nvPicPr>
          <p:cNvPr id="7" name="5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18" y="5879102"/>
            <a:ext cx="323038" cy="324000"/>
          </a:xfrm>
          <a:prstGeom prst="rect">
            <a:avLst/>
          </a:prstGeom>
        </p:spPr>
      </p:pic>
      <p:pic>
        <p:nvPicPr>
          <p:cNvPr id="2050" name="Picture 2" descr="La imagen puede contener: 1 persona, de pie, cÃ©sped, texto, exterior y naturale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99" y="0"/>
            <a:ext cx="4499501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SEN 2018-2023">
      <a:dk1>
        <a:sysClr val="windowText" lastClr="000000"/>
      </a:dk1>
      <a:lt1>
        <a:sysClr val="window" lastClr="FFFFFF"/>
      </a:lt1>
      <a:dk2>
        <a:srgbClr val="001C54"/>
      </a:dk2>
      <a:lt2>
        <a:srgbClr val="BBC4CA"/>
      </a:lt2>
      <a:accent1>
        <a:srgbClr val="ED1C24"/>
      </a:accent1>
      <a:accent2>
        <a:srgbClr val="17479D"/>
      </a:accent2>
      <a:accent3>
        <a:srgbClr val="A5A5A5"/>
      </a:accent3>
      <a:accent4>
        <a:srgbClr val="FFC000"/>
      </a:accent4>
      <a:accent5>
        <a:srgbClr val="61C539"/>
      </a:accent5>
      <a:accent6>
        <a:srgbClr val="2A9CC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Office Theme">
  <a:themeElements>
    <a:clrScheme name="Custom 18">
      <a:dk1>
        <a:srgbClr val="FFFFFF"/>
      </a:dk1>
      <a:lt1>
        <a:srgbClr val="FFFFFF"/>
      </a:lt1>
      <a:dk2>
        <a:srgbClr val="FFFFFF"/>
      </a:dk2>
      <a:lt2>
        <a:srgbClr val="0043FC"/>
      </a:lt2>
      <a:accent1>
        <a:srgbClr val="3368FF"/>
      </a:accent1>
      <a:accent2>
        <a:srgbClr val="05ACF7"/>
      </a:accent2>
      <a:accent3>
        <a:srgbClr val="53D2FF"/>
      </a:accent3>
      <a:accent4>
        <a:srgbClr val="BBC9D7"/>
      </a:accent4>
      <a:accent5>
        <a:srgbClr val="BBC9D7"/>
      </a:accent5>
      <a:accent6>
        <a:srgbClr val="57C8FB"/>
      </a:accent6>
      <a:hlink>
        <a:srgbClr val="57C8FB"/>
      </a:hlink>
      <a:folHlink>
        <a:srgbClr val="0043F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556</Words>
  <Application>Microsoft Office PowerPoint</Application>
  <PresentationFormat>Panorámica</PresentationFormat>
  <Paragraphs>103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Albertus MT Lt</vt:lpstr>
      <vt:lpstr>Antique Olive</vt:lpstr>
      <vt:lpstr>Antique Olive Compact</vt:lpstr>
      <vt:lpstr>Arial</vt:lpstr>
      <vt:lpstr>Bauhaus 93</vt:lpstr>
      <vt:lpstr>Big Caslon</vt:lpstr>
      <vt:lpstr>Calibri</vt:lpstr>
      <vt:lpstr>Calibri Light</vt:lpstr>
      <vt:lpstr>Gotham</vt:lpstr>
      <vt:lpstr>Perpetua Titling MT</vt:lpstr>
      <vt:lpstr>Office Theme</vt:lpstr>
      <vt:lpstr>Tema de Office</vt:lpstr>
      <vt:lpstr>15_Office Theme</vt:lpstr>
      <vt:lpstr>SENAVE</vt:lpstr>
      <vt:lpstr>Mesa de Trabajo sobre Normativas   </vt:lpstr>
      <vt:lpstr>Metodología de trabajo</vt:lpstr>
      <vt:lpstr> Mesa Normativa</vt:lpstr>
      <vt:lpstr>Resultados</vt:lpstr>
      <vt:lpstr> Mesa Normativa</vt:lpstr>
      <vt:lpstr> Mesa Normativa</vt:lpstr>
      <vt:lpstr>Presentación de PowerPoint</vt:lpstr>
      <vt:lpstr>¡MUCHAS GRACIAS!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Estratégico Institucional 2019 2023</dc:title>
  <dc:creator>Hewlett-Packard Company</dc:creator>
  <cp:lastModifiedBy>Presidencia SENAVE</cp:lastModifiedBy>
  <cp:revision>169</cp:revision>
  <cp:lastPrinted>2021-02-17T11:31:58Z</cp:lastPrinted>
  <dcterms:created xsi:type="dcterms:W3CDTF">2018-09-28T11:09:13Z</dcterms:created>
  <dcterms:modified xsi:type="dcterms:W3CDTF">2021-02-17T15:54:22Z</dcterms:modified>
</cp:coreProperties>
</file>