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22" r:id="rId1"/>
    <p:sldMasterId id="2147483835" r:id="rId2"/>
  </p:sldMasterIdLst>
  <p:notesMasterIdLst>
    <p:notesMasterId r:id="rId9"/>
  </p:notesMasterIdLst>
  <p:handoutMasterIdLst>
    <p:handoutMasterId r:id="rId10"/>
  </p:handoutMasterIdLst>
  <p:sldIdLst>
    <p:sldId id="272" r:id="rId3"/>
    <p:sldId id="280" r:id="rId4"/>
    <p:sldId id="260" r:id="rId5"/>
    <p:sldId id="281" r:id="rId6"/>
    <p:sldId id="277" r:id="rId7"/>
    <p:sldId id="265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7" d="100"/>
          <a:sy n="57" d="100"/>
        </p:scale>
        <p:origin x="2832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4E201C-2794-4BC0-B701-679A37E0A5D5}" type="datetimeFigureOut">
              <a:rPr lang="es-ES" smtClean="0"/>
              <a:t>14/12/2020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55E842-2716-4AB4-A50E-5A094E6A13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31454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PY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DA5C47-49D9-4C13-802B-B6C8BDBFEDBE}" type="datetimeFigureOut">
              <a:rPr lang="es-PY" smtClean="0"/>
              <a:t>14/12/2020</a:t>
            </a:fld>
            <a:endParaRPr lang="es-PY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PY" dirty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Y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PY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FBB721-1CFE-4D57-BF87-95E8CE2193CE}" type="slidenum">
              <a:rPr lang="es-PY" smtClean="0"/>
              <a:t>‹Nº›</a:t>
            </a:fld>
            <a:endParaRPr lang="es-PY" dirty="0"/>
          </a:p>
        </p:txBody>
      </p:sp>
    </p:spTree>
    <p:extLst>
      <p:ext uri="{BB962C8B-B14F-4D97-AF65-F5344CB8AC3E}">
        <p14:creationId xmlns:p14="http://schemas.microsoft.com/office/powerpoint/2010/main" val="33207869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A5EA9-2B3C-49BE-933F-4BD455D53E1F}" type="datetimeFigureOut">
              <a:rPr lang="es-PY" smtClean="0"/>
              <a:t>14/12/2020</a:t>
            </a:fld>
            <a:endParaRPr lang="es-PY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0E0E8-FAA2-445D-8D77-06B33F03A79D}" type="slidenum">
              <a:rPr lang="es-PY" smtClean="0"/>
              <a:t>‹Nº›</a:t>
            </a:fld>
            <a:endParaRPr lang="es-PY" dirty="0"/>
          </a:p>
        </p:txBody>
      </p:sp>
    </p:spTree>
    <p:extLst>
      <p:ext uri="{BB962C8B-B14F-4D97-AF65-F5344CB8AC3E}">
        <p14:creationId xmlns:p14="http://schemas.microsoft.com/office/powerpoint/2010/main" val="41949327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A5EA9-2B3C-49BE-933F-4BD455D53E1F}" type="datetimeFigureOut">
              <a:rPr lang="es-PY" smtClean="0"/>
              <a:t>14/12/2020</a:t>
            </a:fld>
            <a:endParaRPr lang="es-PY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0E0E8-FAA2-445D-8D77-06B33F03A79D}" type="slidenum">
              <a:rPr lang="es-PY" smtClean="0"/>
              <a:t>‹Nº›</a:t>
            </a:fld>
            <a:endParaRPr lang="es-PY" dirty="0"/>
          </a:p>
        </p:txBody>
      </p:sp>
    </p:spTree>
    <p:extLst>
      <p:ext uri="{BB962C8B-B14F-4D97-AF65-F5344CB8AC3E}">
        <p14:creationId xmlns:p14="http://schemas.microsoft.com/office/powerpoint/2010/main" val="30436198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A5EA9-2B3C-49BE-933F-4BD455D53E1F}" type="datetimeFigureOut">
              <a:rPr lang="es-PY" smtClean="0"/>
              <a:t>14/12/2020</a:t>
            </a:fld>
            <a:endParaRPr lang="es-PY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0E0E8-FAA2-445D-8D77-06B33F03A79D}" type="slidenum">
              <a:rPr lang="es-PY" smtClean="0"/>
              <a:t>‹Nº›</a:t>
            </a:fld>
            <a:endParaRPr lang="es-PY" dirty="0"/>
          </a:p>
        </p:txBody>
      </p:sp>
    </p:spTree>
    <p:extLst>
      <p:ext uri="{BB962C8B-B14F-4D97-AF65-F5344CB8AC3E}">
        <p14:creationId xmlns:p14="http://schemas.microsoft.com/office/powerpoint/2010/main" val="42384560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ítulo vertical y text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/>
          <p:cNvSpPr>
            <a:spLocks noGrp="1"/>
          </p:cNvSpPr>
          <p:nvPr>
            <p:ph type="title" hasCustomPrompt="1"/>
          </p:nvPr>
        </p:nvSpPr>
        <p:spPr>
          <a:xfrm>
            <a:off x="838200" y="2484212"/>
            <a:ext cx="10515600" cy="737960"/>
          </a:xfrm>
          <a:prstGeom prst="rect">
            <a:avLst/>
          </a:prstGeom>
        </p:spPr>
        <p:txBody>
          <a:bodyPr anchor="ctr"/>
          <a:lstStyle>
            <a:lvl1pPr algn="ctr">
              <a:defRPr sz="4000" b="1">
                <a:solidFill>
                  <a:schemeClr val="tx2"/>
                </a:solidFill>
                <a:latin typeface="Gotham" panose="02000504050000020004" pitchFamily="2" charset="0"/>
              </a:defRPr>
            </a:lvl1pPr>
          </a:lstStyle>
          <a:p>
            <a:r>
              <a:rPr lang="es-ES" dirty="0" smtClean="0"/>
              <a:t>¡MUCHAS GRACIAS!</a:t>
            </a:r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4958151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ítulo vertical y text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/>
          <p:cNvSpPr>
            <a:spLocks noGrp="1"/>
          </p:cNvSpPr>
          <p:nvPr>
            <p:ph type="title" hasCustomPrompt="1"/>
          </p:nvPr>
        </p:nvSpPr>
        <p:spPr>
          <a:xfrm>
            <a:off x="838200" y="2484212"/>
            <a:ext cx="10515600" cy="737960"/>
          </a:xfrm>
          <a:prstGeom prst="rect">
            <a:avLst/>
          </a:prstGeom>
        </p:spPr>
        <p:txBody>
          <a:bodyPr anchor="ctr"/>
          <a:lstStyle>
            <a:lvl1pPr algn="ctr">
              <a:defRPr sz="4000" b="1">
                <a:solidFill>
                  <a:schemeClr val="tx2"/>
                </a:solidFill>
                <a:latin typeface="Gotham" panose="02000504050000020004" pitchFamily="2" charset="0"/>
              </a:defRPr>
            </a:lvl1pPr>
          </a:lstStyle>
          <a:p>
            <a:r>
              <a:rPr lang="es-ES" dirty="0" smtClean="0"/>
              <a:t>¡MUCHAS GRACIAS!</a:t>
            </a:r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27766802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 hasCustomPrompt="1"/>
          </p:nvPr>
        </p:nvSpPr>
        <p:spPr>
          <a:xfrm>
            <a:off x="319314" y="4368800"/>
            <a:ext cx="11553372" cy="812800"/>
          </a:xfrm>
          <a:prstGeom prst="rect">
            <a:avLst/>
          </a:prstGeom>
        </p:spPr>
        <p:txBody>
          <a:bodyPr anchor="ctr"/>
          <a:lstStyle>
            <a:lvl1pPr algn="ctr">
              <a:defRPr sz="4000" b="1">
                <a:solidFill>
                  <a:srgbClr val="001C54"/>
                </a:solidFill>
                <a:latin typeface="Gotham" panose="02000504050000020004" pitchFamily="2" charset="0"/>
              </a:defRPr>
            </a:lvl1pPr>
          </a:lstStyle>
          <a:p>
            <a:r>
              <a:rPr lang="es-ES" dirty="0" smtClean="0"/>
              <a:t>TÍTULO</a:t>
            </a:r>
            <a:endParaRPr lang="x-none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5384800"/>
            <a:ext cx="9144000" cy="1277257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tx2"/>
                </a:solidFill>
                <a:latin typeface="Gotham" panose="02000504050000020004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 smtClean="0"/>
              <a:t>Haga clic para modificar el estilo de subtítulo del patrón</a:t>
            </a:r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26807500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624115" y="885372"/>
            <a:ext cx="10802256" cy="537028"/>
          </a:xfrm>
          <a:prstGeom prst="rect">
            <a:avLst/>
          </a:prstGeom>
        </p:spPr>
        <p:txBody>
          <a:bodyPr/>
          <a:lstStyle>
            <a:lvl1pPr algn="l">
              <a:defRPr sz="3200" b="1">
                <a:solidFill>
                  <a:schemeClr val="tx2"/>
                </a:solidFill>
                <a:latin typeface="Gotham" panose="02000504050000020004" pitchFamily="2" charset="0"/>
              </a:defRPr>
            </a:lvl1pPr>
          </a:lstStyle>
          <a:p>
            <a:r>
              <a:rPr lang="es-ES" dirty="0" smtClean="0"/>
              <a:t>Título</a:t>
            </a:r>
            <a:endParaRPr lang="x-none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24115" y="1825625"/>
            <a:ext cx="10802256" cy="4110718"/>
          </a:xfrm>
          <a:prstGeom prst="rect">
            <a:avLst/>
          </a:prstGeom>
        </p:spPr>
        <p:txBody>
          <a:bodyPr/>
          <a:lstStyle>
            <a:lvl1pPr>
              <a:defRPr>
                <a:latin typeface="Big Caslon" panose="02000603090000020003" pitchFamily="2" charset="0"/>
              </a:defRPr>
            </a:lvl1pPr>
            <a:lvl2pPr>
              <a:defRPr>
                <a:latin typeface="Big Caslon" panose="02000603090000020003" pitchFamily="2" charset="0"/>
              </a:defRPr>
            </a:lvl2pPr>
            <a:lvl3pPr>
              <a:defRPr>
                <a:latin typeface="Big Caslon" panose="02000603090000020003" pitchFamily="2" charset="0"/>
              </a:defRPr>
            </a:lvl3pPr>
            <a:lvl4pPr>
              <a:defRPr>
                <a:latin typeface="Big Caslon" panose="02000603090000020003" pitchFamily="2" charset="0"/>
              </a:defRPr>
            </a:lvl4pPr>
            <a:lvl5pPr>
              <a:defRPr>
                <a:latin typeface="Big Caslon" panose="02000603090000020003" pitchFamily="2" charset="0"/>
              </a:defRPr>
            </a:lvl5pPr>
          </a:lstStyle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x-none" dirty="0"/>
          </a:p>
        </p:txBody>
      </p:sp>
      <p:sp>
        <p:nvSpPr>
          <p:cNvPr id="4" name="Rectángulo 3"/>
          <p:cNvSpPr/>
          <p:nvPr userDrawn="1"/>
        </p:nvSpPr>
        <p:spPr>
          <a:xfrm>
            <a:off x="3792071" y="5936343"/>
            <a:ext cx="2138082" cy="5167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x-none">
              <a:solidFill>
                <a:prstClr val="white"/>
              </a:solidFill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B580AE9A-B1A5-461D-B01A-329047D52D9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4738" y="5759595"/>
            <a:ext cx="1814392" cy="69353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705202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vertical y text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/>
          <p:cNvSpPr>
            <a:spLocks noGrp="1"/>
          </p:cNvSpPr>
          <p:nvPr>
            <p:ph type="title" hasCustomPrompt="1"/>
          </p:nvPr>
        </p:nvSpPr>
        <p:spPr>
          <a:xfrm>
            <a:off x="838200" y="2484212"/>
            <a:ext cx="10515600" cy="737960"/>
          </a:xfrm>
          <a:prstGeom prst="rect">
            <a:avLst/>
          </a:prstGeom>
        </p:spPr>
        <p:txBody>
          <a:bodyPr anchor="ctr"/>
          <a:lstStyle>
            <a:lvl1pPr algn="ctr">
              <a:defRPr sz="4000" b="1">
                <a:solidFill>
                  <a:schemeClr val="tx2"/>
                </a:solidFill>
                <a:latin typeface="Gotham" panose="02000504050000020004" pitchFamily="2" charset="0"/>
              </a:defRPr>
            </a:lvl1pPr>
          </a:lstStyle>
          <a:p>
            <a:r>
              <a:rPr lang="es-ES" dirty="0" smtClean="0"/>
              <a:t>¡MUCHAS GRACIAS!</a:t>
            </a:r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41076074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A5EA9-2B3C-49BE-933F-4BD455D53E1F}" type="datetimeFigureOut">
              <a:rPr lang="es-PY" smtClean="0"/>
              <a:t>14/12/2020</a:t>
            </a:fld>
            <a:endParaRPr lang="es-PY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0E0E8-FAA2-445D-8D77-06B33F03A79D}" type="slidenum">
              <a:rPr lang="es-PY" smtClean="0"/>
              <a:t>‹Nº›</a:t>
            </a:fld>
            <a:endParaRPr lang="es-PY" dirty="0"/>
          </a:p>
        </p:txBody>
      </p:sp>
      <p:sp>
        <p:nvSpPr>
          <p:cNvPr id="7" name="Rectángulo 6"/>
          <p:cNvSpPr/>
          <p:nvPr userDrawn="1"/>
        </p:nvSpPr>
        <p:spPr>
          <a:xfrm>
            <a:off x="3792071" y="5936343"/>
            <a:ext cx="2138083" cy="5167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x-none" sz="1800">
              <a:solidFill>
                <a:prstClr val="white"/>
              </a:solidFill>
            </a:endParaRPr>
          </a:p>
        </p:txBody>
      </p:sp>
      <p:pic>
        <p:nvPicPr>
          <p:cNvPr id="8" name="Imagen 7">
            <a:extLst>
              <a:ext uri="{FF2B5EF4-FFF2-40B4-BE49-F238E27FC236}">
                <a16:creationId xmlns="" xmlns:a16="http://schemas.microsoft.com/office/drawing/2014/main" id="{B580AE9A-B1A5-461D-B01A-329047D52D9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4739" y="5759595"/>
            <a:ext cx="1814392" cy="69353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79081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A5EA9-2B3C-49BE-933F-4BD455D53E1F}" type="datetimeFigureOut">
              <a:rPr lang="es-PY" smtClean="0"/>
              <a:t>14/12/2020</a:t>
            </a:fld>
            <a:endParaRPr lang="es-PY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0E0E8-FAA2-445D-8D77-06B33F03A79D}" type="slidenum">
              <a:rPr lang="es-PY" smtClean="0"/>
              <a:t>‹Nº›</a:t>
            </a:fld>
            <a:endParaRPr lang="es-PY" dirty="0"/>
          </a:p>
        </p:txBody>
      </p:sp>
    </p:spTree>
    <p:extLst>
      <p:ext uri="{BB962C8B-B14F-4D97-AF65-F5344CB8AC3E}">
        <p14:creationId xmlns:p14="http://schemas.microsoft.com/office/powerpoint/2010/main" val="3842327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A5EA9-2B3C-49BE-933F-4BD455D53E1F}" type="datetimeFigureOut">
              <a:rPr lang="es-PY" smtClean="0"/>
              <a:t>14/12/2020</a:t>
            </a:fld>
            <a:endParaRPr lang="es-PY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0E0E8-FAA2-445D-8D77-06B33F03A79D}" type="slidenum">
              <a:rPr lang="es-PY" smtClean="0"/>
              <a:t>‹Nº›</a:t>
            </a:fld>
            <a:endParaRPr lang="es-PY" dirty="0"/>
          </a:p>
        </p:txBody>
      </p:sp>
    </p:spTree>
    <p:extLst>
      <p:ext uri="{BB962C8B-B14F-4D97-AF65-F5344CB8AC3E}">
        <p14:creationId xmlns:p14="http://schemas.microsoft.com/office/powerpoint/2010/main" val="2865872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A5EA9-2B3C-49BE-933F-4BD455D53E1F}" type="datetimeFigureOut">
              <a:rPr lang="es-PY" smtClean="0"/>
              <a:t>14/12/2020</a:t>
            </a:fld>
            <a:endParaRPr lang="es-PY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0E0E8-FAA2-445D-8D77-06B33F03A79D}" type="slidenum">
              <a:rPr lang="es-PY" smtClean="0"/>
              <a:t>‹Nº›</a:t>
            </a:fld>
            <a:endParaRPr lang="es-PY" dirty="0"/>
          </a:p>
        </p:txBody>
      </p:sp>
    </p:spTree>
    <p:extLst>
      <p:ext uri="{BB962C8B-B14F-4D97-AF65-F5344CB8AC3E}">
        <p14:creationId xmlns:p14="http://schemas.microsoft.com/office/powerpoint/2010/main" val="7805825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A5EA9-2B3C-49BE-933F-4BD455D53E1F}" type="datetimeFigureOut">
              <a:rPr lang="es-PY" smtClean="0"/>
              <a:t>14/12/2020</a:t>
            </a:fld>
            <a:endParaRPr lang="es-PY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0E0E8-FAA2-445D-8D77-06B33F03A79D}" type="slidenum">
              <a:rPr lang="es-PY" smtClean="0"/>
              <a:t>‹Nº›</a:t>
            </a:fld>
            <a:endParaRPr lang="es-PY" dirty="0"/>
          </a:p>
        </p:txBody>
      </p:sp>
    </p:spTree>
    <p:extLst>
      <p:ext uri="{BB962C8B-B14F-4D97-AF65-F5344CB8AC3E}">
        <p14:creationId xmlns:p14="http://schemas.microsoft.com/office/powerpoint/2010/main" val="1221419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A5EA9-2B3C-49BE-933F-4BD455D53E1F}" type="datetimeFigureOut">
              <a:rPr lang="es-PY" smtClean="0"/>
              <a:t>14/12/2020</a:t>
            </a:fld>
            <a:endParaRPr lang="es-PY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0E0E8-FAA2-445D-8D77-06B33F03A79D}" type="slidenum">
              <a:rPr lang="es-PY" smtClean="0"/>
              <a:t>‹Nº›</a:t>
            </a:fld>
            <a:endParaRPr lang="es-PY" dirty="0"/>
          </a:p>
        </p:txBody>
      </p:sp>
    </p:spTree>
    <p:extLst>
      <p:ext uri="{BB962C8B-B14F-4D97-AF65-F5344CB8AC3E}">
        <p14:creationId xmlns:p14="http://schemas.microsoft.com/office/powerpoint/2010/main" val="1735720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A5EA9-2B3C-49BE-933F-4BD455D53E1F}" type="datetimeFigureOut">
              <a:rPr lang="es-PY" smtClean="0"/>
              <a:t>14/12/2020</a:t>
            </a:fld>
            <a:endParaRPr lang="es-PY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0E0E8-FAA2-445D-8D77-06B33F03A79D}" type="slidenum">
              <a:rPr lang="es-PY" smtClean="0"/>
              <a:t>‹Nº›</a:t>
            </a:fld>
            <a:endParaRPr lang="es-PY" dirty="0"/>
          </a:p>
        </p:txBody>
      </p:sp>
    </p:spTree>
    <p:extLst>
      <p:ext uri="{BB962C8B-B14F-4D97-AF65-F5344CB8AC3E}">
        <p14:creationId xmlns:p14="http://schemas.microsoft.com/office/powerpoint/2010/main" val="8680718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dirty="0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A5EA9-2B3C-49BE-933F-4BD455D53E1F}" type="datetimeFigureOut">
              <a:rPr lang="es-PY" smtClean="0"/>
              <a:t>14/12/2020</a:t>
            </a:fld>
            <a:endParaRPr lang="es-PY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0E0E8-FAA2-445D-8D77-06B33F03A79D}" type="slidenum">
              <a:rPr lang="es-PY" smtClean="0"/>
              <a:t>‹Nº›</a:t>
            </a:fld>
            <a:endParaRPr lang="es-PY" dirty="0"/>
          </a:p>
        </p:txBody>
      </p:sp>
    </p:spTree>
    <p:extLst>
      <p:ext uri="{BB962C8B-B14F-4D97-AF65-F5344CB8AC3E}">
        <p14:creationId xmlns:p14="http://schemas.microsoft.com/office/powerpoint/2010/main" val="1653995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3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AA5EA9-2B3C-49BE-933F-4BD455D53E1F}" type="datetimeFigureOut">
              <a:rPr lang="es-PY" smtClean="0"/>
              <a:t>14/12/2020</a:t>
            </a:fld>
            <a:endParaRPr lang="es-PY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Y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E0E0E8-FAA2-445D-8D77-06B33F03A79D}" type="slidenum">
              <a:rPr lang="es-PY" smtClean="0"/>
              <a:t>‹Nº›</a:t>
            </a:fld>
            <a:endParaRPr lang="es-PY" dirty="0"/>
          </a:p>
        </p:txBody>
      </p:sp>
    </p:spTree>
    <p:extLst>
      <p:ext uri="{BB962C8B-B14F-4D97-AF65-F5344CB8AC3E}">
        <p14:creationId xmlns:p14="http://schemas.microsoft.com/office/powerpoint/2010/main" val="2895602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3" r:id="rId1"/>
    <p:sldLayoutId id="2147483824" r:id="rId2"/>
    <p:sldLayoutId id="2147483825" r:id="rId3"/>
    <p:sldLayoutId id="2147483826" r:id="rId4"/>
    <p:sldLayoutId id="2147483827" r:id="rId5"/>
    <p:sldLayoutId id="2147483828" r:id="rId6"/>
    <p:sldLayoutId id="2147483829" r:id="rId7"/>
    <p:sldLayoutId id="2147483830" r:id="rId8"/>
    <p:sldLayoutId id="2147483831" r:id="rId9"/>
    <p:sldLayoutId id="2147483832" r:id="rId10"/>
    <p:sldLayoutId id="2147483833" r:id="rId11"/>
    <p:sldLayoutId id="2147483834" r:id="rId12"/>
    <p:sldLayoutId id="2147483742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73269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6" r:id="rId1"/>
    <p:sldLayoutId id="2147483837" r:id="rId2"/>
    <p:sldLayoutId id="2147483838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s://www.facebook.com/SecretariadeEmergenciaNacionalParaguay" TargetMode="Externa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hyperlink" Target="http://twitter.com/senparaguay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PY" dirty="0" smtClean="0"/>
              <a:t>SENAVE</a:t>
            </a:r>
            <a:endParaRPr lang="x-none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691426" y="709769"/>
            <a:ext cx="9144000" cy="590998"/>
          </a:xfrm>
        </p:spPr>
        <p:txBody>
          <a:bodyPr/>
          <a:lstStyle/>
          <a:p>
            <a:r>
              <a:rPr lang="es-PY" b="1" dirty="0" smtClean="0"/>
              <a:t>DIRECCIÓN GENERAL DE ASUNTOS JURÍDICOS</a:t>
            </a:r>
          </a:p>
        </p:txBody>
      </p:sp>
      <p:sp>
        <p:nvSpPr>
          <p:cNvPr id="5" name="Rectángulo 4"/>
          <p:cNvSpPr/>
          <p:nvPr/>
        </p:nvSpPr>
        <p:spPr>
          <a:xfrm>
            <a:off x="1066800" y="5372517"/>
            <a:ext cx="1039325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400" b="1" dirty="0">
                <a:latin typeface="Albertus MT Lt" pitchFamily="2" charset="0"/>
              </a:rPr>
              <a:t>Avances </a:t>
            </a:r>
            <a:r>
              <a:rPr lang="es-ES" sz="2400" b="1" dirty="0" smtClean="0">
                <a:latin typeface="Albertus MT Lt" pitchFamily="2" charset="0"/>
              </a:rPr>
              <a:t>de </a:t>
            </a:r>
            <a:r>
              <a:rPr lang="es-ES" sz="2400" b="1" dirty="0">
                <a:latin typeface="Albertus MT Lt" pitchFamily="2" charset="0"/>
              </a:rPr>
              <a:t>la </a:t>
            </a:r>
            <a:r>
              <a:rPr lang="es-ES" sz="2400" b="1" dirty="0" smtClean="0">
                <a:latin typeface="Albertus MT Lt" pitchFamily="2" charset="0"/>
              </a:rPr>
              <a:t>“Mesa </a:t>
            </a:r>
            <a:r>
              <a:rPr lang="es-ES" sz="2400" b="1" dirty="0">
                <a:latin typeface="Albertus MT Lt" pitchFamily="2" charset="0"/>
              </a:rPr>
              <a:t>de Trabajo </a:t>
            </a:r>
            <a:r>
              <a:rPr lang="es-ES" sz="2400" b="1" dirty="0" smtClean="0">
                <a:latin typeface="Albertus MT Lt" pitchFamily="2" charset="0"/>
              </a:rPr>
              <a:t>Permanente para la Revisión </a:t>
            </a:r>
            <a:r>
              <a:rPr lang="es-ES" sz="2400" b="1" dirty="0">
                <a:latin typeface="Albertus MT Lt" pitchFamily="2" charset="0"/>
              </a:rPr>
              <a:t>de </a:t>
            </a:r>
            <a:r>
              <a:rPr lang="es-ES" sz="2400" b="1" dirty="0" smtClean="0">
                <a:latin typeface="Albertus MT Lt" pitchFamily="2" charset="0"/>
              </a:rPr>
              <a:t>Normativas que competen al SENAVE”</a:t>
            </a:r>
            <a:endParaRPr lang="es-ES" sz="2400" b="1" dirty="0">
              <a:latin typeface="Albertus MT L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5201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b">
            <a:noAutofit/>
          </a:bodyPr>
          <a:lstStyle/>
          <a:p>
            <a:pPr algn="l"/>
            <a:r>
              <a:rPr lang="es-ES" sz="3800" b="1" dirty="0" smtClean="0">
                <a:solidFill>
                  <a:srgbClr val="000066"/>
                </a:solidFill>
              </a:rPr>
              <a:t>Mesa de Trabajo sobre Normativas			</a:t>
            </a:r>
            <a:endParaRPr lang="es-PY" sz="3800" b="1" dirty="0">
              <a:solidFill>
                <a:srgbClr val="000066"/>
              </a:solidFill>
            </a:endParaRPr>
          </a:p>
        </p:txBody>
      </p:sp>
      <p:sp>
        <p:nvSpPr>
          <p:cNvPr id="8" name="Marcador de texto 7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374648"/>
          </a:xfrm>
        </p:spPr>
        <p:txBody>
          <a:bodyPr>
            <a:noAutofit/>
          </a:bodyPr>
          <a:lstStyle/>
          <a:p>
            <a:r>
              <a:rPr lang="es-ES" dirty="0" smtClean="0">
                <a:solidFill>
                  <a:srgbClr val="000066"/>
                </a:solidFill>
              </a:rPr>
              <a:t>    Funcionamiento</a:t>
            </a:r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sz="half" idx="2"/>
          </p:nvPr>
        </p:nvSpPr>
        <p:spPr>
          <a:xfrm>
            <a:off x="839788" y="2084972"/>
            <a:ext cx="5157787" cy="4512776"/>
          </a:xfrm>
        </p:spPr>
        <p:txBody>
          <a:bodyPr>
            <a:noAutofit/>
          </a:bodyPr>
          <a:lstStyle/>
          <a:p>
            <a:pPr algn="just"/>
            <a:r>
              <a:rPr lang="es-ES" sz="1950" dirty="0" smtClean="0">
                <a:latin typeface="Calibri Light" panose="020F0302020204030204" pitchFamily="34" charset="0"/>
              </a:rPr>
              <a:t>Establecida por la </a:t>
            </a:r>
            <a:r>
              <a:rPr lang="es-ES" sz="1950" b="1" dirty="0" smtClean="0">
                <a:latin typeface="Calibri Light" panose="020F0302020204030204" pitchFamily="34" charset="0"/>
              </a:rPr>
              <a:t>Resolución Nº 285/2018</a:t>
            </a:r>
            <a:r>
              <a:rPr lang="es-ES" sz="1950" dirty="0">
                <a:latin typeface="Calibri Light" panose="020F0302020204030204" pitchFamily="34" charset="0"/>
              </a:rPr>
              <a:t> </a:t>
            </a:r>
            <a:r>
              <a:rPr lang="es-ES" sz="1950" dirty="0" smtClean="0">
                <a:latin typeface="Calibri Light" panose="020F0302020204030204" pitchFamily="34" charset="0"/>
              </a:rPr>
              <a:t>y modificada por </a:t>
            </a:r>
            <a:r>
              <a:rPr lang="es-ES" sz="1950" b="1" dirty="0" smtClean="0">
                <a:latin typeface="Calibri Light" panose="020F0302020204030204" pitchFamily="34" charset="0"/>
              </a:rPr>
              <a:t>Resolución N°67/19.</a:t>
            </a:r>
          </a:p>
          <a:p>
            <a:pPr algn="just"/>
            <a:r>
              <a:rPr lang="es-ES" sz="1950" dirty="0" smtClean="0">
                <a:latin typeface="Calibri Light" panose="020F0302020204030204" pitchFamily="34" charset="0"/>
              </a:rPr>
              <a:t>El </a:t>
            </a:r>
            <a:r>
              <a:rPr lang="es-ES" sz="1950" b="1" dirty="0" smtClean="0">
                <a:latin typeface="Calibri Light" panose="020F0302020204030204" pitchFamily="34" charset="0"/>
              </a:rPr>
              <a:t>coordinador</a:t>
            </a:r>
            <a:r>
              <a:rPr lang="es-ES" sz="1950" dirty="0" smtClean="0">
                <a:latin typeface="Calibri Light" panose="020F0302020204030204" pitchFamily="34" charset="0"/>
              </a:rPr>
              <a:t> es el Dr. Manuel Guanes.</a:t>
            </a:r>
          </a:p>
          <a:p>
            <a:pPr algn="just"/>
            <a:r>
              <a:rPr lang="es-ES" sz="1950" dirty="0" smtClean="0">
                <a:latin typeface="Calibri Light" panose="020F0302020204030204" pitchFamily="34" charset="0"/>
              </a:rPr>
              <a:t>Se </a:t>
            </a:r>
            <a:r>
              <a:rPr lang="es-ES" sz="1950" b="1" dirty="0" smtClean="0">
                <a:latin typeface="Calibri Light" panose="020F0302020204030204" pitchFamily="34" charset="0"/>
              </a:rPr>
              <a:t>conforma</a:t>
            </a:r>
            <a:r>
              <a:rPr lang="es-ES" sz="1950" dirty="0" smtClean="0">
                <a:latin typeface="Calibri Light" panose="020F0302020204030204" pitchFamily="34" charset="0"/>
              </a:rPr>
              <a:t> con representantes </a:t>
            </a:r>
            <a:r>
              <a:rPr lang="es-ES" sz="1950" dirty="0">
                <a:latin typeface="Calibri Light" panose="020F0302020204030204" pitchFamily="34" charset="0"/>
              </a:rPr>
              <a:t>de las distintas direcciones del </a:t>
            </a:r>
            <a:r>
              <a:rPr lang="es-ES" sz="1950" dirty="0" smtClean="0">
                <a:latin typeface="Calibri Light" panose="020F0302020204030204" pitchFamily="34" charset="0"/>
              </a:rPr>
              <a:t>SENAVE.</a:t>
            </a:r>
          </a:p>
          <a:p>
            <a:pPr algn="just"/>
            <a:r>
              <a:rPr lang="es-ES" sz="1950" dirty="0" smtClean="0">
                <a:latin typeface="Calibri Light" panose="020F0302020204030204" pitchFamily="34" charset="0"/>
              </a:rPr>
              <a:t>El </a:t>
            </a:r>
            <a:r>
              <a:rPr lang="es-ES" sz="1950" b="1" dirty="0">
                <a:latin typeface="Calibri Light" panose="020F0302020204030204" pitchFamily="34" charset="0"/>
              </a:rPr>
              <a:t>o</a:t>
            </a:r>
            <a:r>
              <a:rPr lang="es-ES" sz="1950" b="1" dirty="0" smtClean="0">
                <a:latin typeface="Calibri Light" panose="020F0302020204030204" pitchFamily="34" charset="0"/>
              </a:rPr>
              <a:t>bjetivo</a:t>
            </a:r>
            <a:r>
              <a:rPr lang="es-ES" sz="1950" dirty="0" smtClean="0">
                <a:latin typeface="Calibri Light" panose="020F0302020204030204" pitchFamily="34" charset="0"/>
              </a:rPr>
              <a:t> es </a:t>
            </a:r>
            <a:r>
              <a:rPr lang="es-ES" sz="1950" dirty="0">
                <a:latin typeface="Calibri Light" panose="020F0302020204030204" pitchFamily="34" charset="0"/>
              </a:rPr>
              <a:t>realizar un análisis integral de las </a:t>
            </a:r>
            <a:r>
              <a:rPr lang="es-ES" sz="1950" dirty="0" smtClean="0">
                <a:latin typeface="Calibri Light" panose="020F0302020204030204" pitchFamily="34" charset="0"/>
              </a:rPr>
              <a:t>disposiciones legales (leyes, decretos y resoluciones) a fin de fortalecer la normativa e institucionalidad.</a:t>
            </a:r>
          </a:p>
          <a:p>
            <a:pPr algn="just"/>
            <a:r>
              <a:rPr lang="es-ES" sz="1950" dirty="0">
                <a:latin typeface="Calibri Light" panose="020F0302020204030204" pitchFamily="34" charset="0"/>
              </a:rPr>
              <a:t>La DGAJ en apoyo a la DGT, </a:t>
            </a:r>
            <a:r>
              <a:rPr lang="es-ES" sz="1950" b="1" dirty="0">
                <a:latin typeface="Calibri Light" panose="020F0302020204030204" pitchFamily="34" charset="0"/>
              </a:rPr>
              <a:t>ha asignado abogados especialistas de temas tales como</a:t>
            </a:r>
            <a:r>
              <a:rPr lang="es-ES" sz="1950" dirty="0">
                <a:latin typeface="Calibri Light" panose="020F0302020204030204" pitchFamily="34" charset="0"/>
              </a:rPr>
              <a:t>: agroquímicos, semillas, protección vegetal a fin de trabajar </a:t>
            </a:r>
            <a:r>
              <a:rPr lang="es-ES" sz="1950" dirty="0" smtClean="0">
                <a:latin typeface="Calibri Light" panose="020F0302020204030204" pitchFamily="34" charset="0"/>
              </a:rPr>
              <a:t>con </a:t>
            </a:r>
            <a:r>
              <a:rPr lang="es-ES" sz="1950" dirty="0">
                <a:latin typeface="Calibri Light" panose="020F0302020204030204" pitchFamily="34" charset="0"/>
              </a:rPr>
              <a:t>los </a:t>
            </a:r>
            <a:r>
              <a:rPr lang="es-ES" sz="1950" dirty="0" smtClean="0">
                <a:latin typeface="Calibri Light" panose="020F0302020204030204" pitchFamily="34" charset="0"/>
              </a:rPr>
              <a:t>técnicos.</a:t>
            </a:r>
          </a:p>
          <a:p>
            <a:pPr algn="just"/>
            <a:r>
              <a:rPr lang="es-ES" sz="1950" dirty="0" smtClean="0">
                <a:latin typeface="Calibri Light" panose="020F0302020204030204" pitchFamily="34" charset="0"/>
              </a:rPr>
              <a:t>Se eleva al </a:t>
            </a:r>
            <a:r>
              <a:rPr lang="es-ES" sz="1950" b="1" dirty="0" smtClean="0">
                <a:latin typeface="Calibri Light" panose="020F0302020204030204" pitchFamily="34" charset="0"/>
              </a:rPr>
              <a:t>consejo consultivo</a:t>
            </a:r>
            <a:r>
              <a:rPr lang="es-ES" sz="1950" dirty="0" smtClean="0">
                <a:latin typeface="Calibri Light" panose="020F0302020204030204" pitchFamily="34" charset="0"/>
              </a:rPr>
              <a:t>, cuando se trata de proyectos que alcanzan al sector privado</a:t>
            </a:r>
            <a:r>
              <a:rPr lang="es-ES" sz="2000" dirty="0" smtClean="0">
                <a:latin typeface="Calibri Light" panose="020F0302020204030204" pitchFamily="34" charset="0"/>
              </a:rPr>
              <a:t>.</a:t>
            </a:r>
            <a:endParaRPr lang="es-ES" sz="2000" dirty="0">
              <a:latin typeface="Calibri Light" panose="020F0302020204030204" pitchFamily="34" charset="0"/>
            </a:endParaRPr>
          </a:p>
          <a:p>
            <a:pPr algn="just"/>
            <a:endParaRPr lang="es-ES" sz="2000" dirty="0" smtClean="0">
              <a:latin typeface="Calibri Light" panose="020F0302020204030204" pitchFamily="34" charset="0"/>
            </a:endParaRPr>
          </a:p>
          <a:p>
            <a:pPr algn="just"/>
            <a:endParaRPr lang="es-ES" sz="2000" dirty="0" smtClean="0">
              <a:latin typeface="Calibri Light" panose="020F0302020204030204" pitchFamily="34" charset="0"/>
            </a:endParaRPr>
          </a:p>
        </p:txBody>
      </p:sp>
      <p:sp>
        <p:nvSpPr>
          <p:cNvPr id="9" name="Marcador de texto 8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/>
          <a:lstStyle/>
          <a:p>
            <a:r>
              <a:rPr lang="es-ES" dirty="0" smtClean="0">
                <a:solidFill>
                  <a:srgbClr val="000066"/>
                </a:solidFill>
              </a:rPr>
              <a:t>    Resultados </a:t>
            </a:r>
            <a:r>
              <a:rPr lang="es-ES" dirty="0">
                <a:solidFill>
                  <a:srgbClr val="000066"/>
                </a:solidFill>
              </a:rPr>
              <a:t>esperados</a:t>
            </a:r>
            <a:endParaRPr lang="es-PY" dirty="0">
              <a:solidFill>
                <a:srgbClr val="000066"/>
              </a:solidFill>
            </a:endParaRPr>
          </a:p>
          <a:p>
            <a:endParaRPr lang="es-ES" dirty="0"/>
          </a:p>
        </p:txBody>
      </p:sp>
      <p:sp>
        <p:nvSpPr>
          <p:cNvPr id="4" name="Marcador de contenido 3"/>
          <p:cNvSpPr>
            <a:spLocks noGrp="1"/>
          </p:cNvSpPr>
          <p:nvPr>
            <p:ph sz="quarter" idx="4"/>
          </p:nvPr>
        </p:nvSpPr>
        <p:spPr>
          <a:xfrm>
            <a:off x="6172200" y="2084972"/>
            <a:ext cx="5183188" cy="4147016"/>
          </a:xfrm>
        </p:spPr>
        <p:txBody>
          <a:bodyPr>
            <a:noAutofit/>
          </a:bodyPr>
          <a:lstStyle/>
          <a:p>
            <a:r>
              <a:rPr lang="es-ES" sz="2350" b="1" dirty="0" smtClean="0">
                <a:latin typeface="Calibri Light" panose="020F0302020204030204" pitchFamily="34" charset="0"/>
              </a:rPr>
              <a:t>Revisar</a:t>
            </a:r>
            <a:r>
              <a:rPr lang="es-ES" sz="2350" b="1" dirty="0">
                <a:latin typeface="Calibri Light" panose="020F0302020204030204" pitchFamily="34" charset="0"/>
              </a:rPr>
              <a:t>, armonizar y actualizar </a:t>
            </a:r>
            <a:r>
              <a:rPr lang="es-ES" sz="2350" dirty="0">
                <a:latin typeface="Calibri Light" panose="020F0302020204030204" pitchFamily="34" charset="0"/>
              </a:rPr>
              <a:t>la legislación nacional </a:t>
            </a:r>
            <a:r>
              <a:rPr lang="es-ES" sz="2350" dirty="0" smtClean="0">
                <a:latin typeface="Calibri Light" panose="020F0302020204030204" pitchFamily="34" charset="0"/>
              </a:rPr>
              <a:t>del ámbito agrícola relacionada a la misión y fines de la institución. </a:t>
            </a:r>
          </a:p>
          <a:p>
            <a:r>
              <a:rPr lang="es-ES" sz="2350" b="1" dirty="0" smtClean="0">
                <a:latin typeface="Calibri Light" panose="020F0302020204030204" pitchFamily="34" charset="0"/>
              </a:rPr>
              <a:t>Formular </a:t>
            </a:r>
            <a:r>
              <a:rPr lang="es-ES" sz="2350" b="1" dirty="0">
                <a:latin typeface="Calibri Light" panose="020F0302020204030204" pitchFamily="34" charset="0"/>
              </a:rPr>
              <a:t>propuestas </a:t>
            </a:r>
            <a:r>
              <a:rPr lang="es-ES" sz="2350" dirty="0">
                <a:latin typeface="Calibri Light" panose="020F0302020204030204" pitchFamily="34" charset="0"/>
              </a:rPr>
              <a:t>para la incorporación de la materia en anteproyectos </a:t>
            </a:r>
            <a:r>
              <a:rPr lang="es-ES" sz="2350" dirty="0">
                <a:latin typeface="+mj-lt"/>
              </a:rPr>
              <a:t>y proyectos de ley y/o </a:t>
            </a:r>
            <a:r>
              <a:rPr lang="es-ES" sz="2350" dirty="0" smtClean="0">
                <a:latin typeface="+mj-lt"/>
              </a:rPr>
              <a:t>reglamentaciones.</a:t>
            </a:r>
          </a:p>
          <a:p>
            <a:r>
              <a:rPr lang="es-ES" sz="2350" b="1" dirty="0">
                <a:latin typeface="+mj-lt"/>
              </a:rPr>
              <a:t>Gestionar</a:t>
            </a:r>
            <a:r>
              <a:rPr lang="es-ES" sz="2000" dirty="0">
                <a:latin typeface="+mj-lt"/>
              </a:rPr>
              <a:t> </a:t>
            </a:r>
            <a:r>
              <a:rPr lang="es-ES" sz="2400" dirty="0">
                <a:latin typeface="+mj-lt"/>
              </a:rPr>
              <a:t>la creación, adhesión y/o ratificación de instrumentos internacionales relacionados con la </a:t>
            </a:r>
            <a:r>
              <a:rPr lang="es-ES" sz="2400" dirty="0" smtClean="0">
                <a:latin typeface="+mj-lt"/>
              </a:rPr>
              <a:t>materia.</a:t>
            </a:r>
            <a:endParaRPr lang="es-ES" sz="2400" dirty="0">
              <a:latin typeface="+mj-lt"/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895" y="0"/>
            <a:ext cx="2390775" cy="76200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2459" y="2"/>
            <a:ext cx="2857500" cy="790575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8676" y="161927"/>
            <a:ext cx="2457450" cy="600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6807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24198" y="1038093"/>
            <a:ext cx="8353109" cy="674543"/>
          </a:xfrm>
        </p:spPr>
        <p:txBody>
          <a:bodyPr vert="horz" lIns="91440" tIns="45720" rIns="91440" bIns="45720" rtlCol="0" anchor="b">
            <a:noAutofit/>
          </a:bodyPr>
          <a:lstStyle/>
          <a:p>
            <a:pPr algn="l"/>
            <a:r>
              <a:rPr lang="es-ES" sz="3800" b="1" dirty="0" smtClean="0">
                <a:solidFill>
                  <a:srgbClr val="000066"/>
                </a:solidFill>
              </a:rPr>
              <a:t>Metodología de trabajo</a:t>
            </a:r>
            <a:endParaRPr lang="es-PY" sz="3800" b="1" dirty="0">
              <a:solidFill>
                <a:srgbClr val="000066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52476" y="1712636"/>
            <a:ext cx="11083903" cy="4787077"/>
          </a:xfrm>
        </p:spPr>
        <p:txBody>
          <a:bodyPr>
            <a:no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500" dirty="0" smtClean="0">
                <a:latin typeface="Calibri Light" panose="020F0302020204030204" pitchFamily="34" charset="0"/>
              </a:rPr>
              <a:t>Se cuenta con una </a:t>
            </a:r>
            <a:r>
              <a:rPr lang="es-ES" sz="2500" b="1" dirty="0" smtClean="0">
                <a:latin typeface="Calibri Light" panose="020F0302020204030204" pitchFamily="34" charset="0"/>
              </a:rPr>
              <a:t>hoja de ruta </a:t>
            </a:r>
            <a:r>
              <a:rPr lang="es-ES" sz="2500" dirty="0" smtClean="0">
                <a:latin typeface="Calibri Light" panose="020F0302020204030204" pitchFamily="34" charset="0"/>
              </a:rPr>
              <a:t>con responsables por áreas y plazos estimados.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500" dirty="0" smtClean="0">
                <a:latin typeface="Calibri Light" panose="020F0302020204030204" pitchFamily="34" charset="0"/>
              </a:rPr>
              <a:t>Se tiene en cuenta asimismo </a:t>
            </a:r>
            <a:r>
              <a:rPr lang="es-ES" sz="2500" b="1" dirty="0" smtClean="0">
                <a:latin typeface="Calibri Light" panose="020F0302020204030204" pitchFamily="34" charset="0"/>
              </a:rPr>
              <a:t>criterios de priorización y/o urgencia</a:t>
            </a:r>
            <a:r>
              <a:rPr lang="es-ES" sz="2500" dirty="0" smtClean="0">
                <a:latin typeface="Calibri Light" panose="020F0302020204030204" pitchFamily="34" charset="0"/>
              </a:rPr>
              <a:t>, conforme a las necesidades de la DGT y/o DGAF.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500" dirty="0" smtClean="0">
                <a:latin typeface="Calibri Light" panose="020F0302020204030204" pitchFamily="34" charset="0"/>
              </a:rPr>
              <a:t>Las </a:t>
            </a:r>
            <a:r>
              <a:rPr lang="es-ES" sz="2500" b="1" dirty="0" smtClean="0">
                <a:latin typeface="Calibri Light" panose="020F0302020204030204" pitchFamily="34" charset="0"/>
              </a:rPr>
              <a:t>reuniones </a:t>
            </a:r>
            <a:r>
              <a:rPr lang="es-ES" sz="2500" dirty="0" smtClean="0">
                <a:latin typeface="Calibri Light" panose="020F0302020204030204" pitchFamily="34" charset="0"/>
              </a:rPr>
              <a:t>de la mesa generalmente son quincenales, sin perjuicio de los trabajos diarios y semanales que realizan los abogados con los técnicos a fin de avanzar en la revisión de las disposiciones legales.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500" dirty="0" smtClean="0">
                <a:latin typeface="Calibri Light" panose="020F0302020204030204" pitchFamily="34" charset="0"/>
              </a:rPr>
              <a:t>Considerando la gran cantidad de disposiciones legales, las mismas son analizadas por </a:t>
            </a:r>
            <a:r>
              <a:rPr lang="es-ES" sz="2500" b="1" dirty="0" smtClean="0">
                <a:latin typeface="Calibri Light" panose="020F0302020204030204" pitchFamily="34" charset="0"/>
              </a:rPr>
              <a:t>áreas y grupos de trabajo.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500" dirty="0" smtClean="0">
                <a:latin typeface="Calibri Light" panose="020F0302020204030204" pitchFamily="34" charset="0"/>
              </a:rPr>
              <a:t>Una vez </a:t>
            </a:r>
            <a:r>
              <a:rPr lang="es-ES" sz="2500" b="1" dirty="0" smtClean="0">
                <a:latin typeface="Calibri Light" panose="020F0302020204030204" pitchFamily="34" charset="0"/>
              </a:rPr>
              <a:t>consensuado internamente</a:t>
            </a:r>
            <a:r>
              <a:rPr lang="es-ES" sz="2500" dirty="0" smtClean="0">
                <a:latin typeface="Calibri Light" panose="020F0302020204030204" pitchFamily="34" charset="0"/>
              </a:rPr>
              <a:t>, se eleva a consideración del consejo consultivo, cuando se trate de proyectos que afectan al sector.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500" dirty="0" smtClean="0">
                <a:latin typeface="Calibri Light" panose="020F0302020204030204" pitchFamily="34" charset="0"/>
              </a:rPr>
              <a:t>Conforme al Nomograma del MECIP, la Institución cuenta </a:t>
            </a:r>
            <a:r>
              <a:rPr lang="es-ES" sz="2500" b="1" dirty="0" smtClean="0">
                <a:latin typeface="Calibri Light" panose="020F0302020204030204" pitchFamily="34" charset="0"/>
              </a:rPr>
              <a:t>con aproximadamente 300 disposiciones normativas.</a:t>
            </a:r>
            <a:endParaRPr lang="es-PY" sz="3000" b="1" dirty="0" smtClean="0">
              <a:latin typeface="Calibri Light" panose="020F0302020204030204" pitchFamily="34" charset="0"/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895" y="0"/>
            <a:ext cx="2390775" cy="76200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2459" y="2"/>
            <a:ext cx="2857500" cy="790575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8676" y="161927"/>
            <a:ext cx="2457450" cy="600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3924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94654" y="914335"/>
            <a:ext cx="8353109" cy="674543"/>
          </a:xfrm>
        </p:spPr>
        <p:txBody>
          <a:bodyPr vert="horz" lIns="91440" tIns="45720" rIns="91440" bIns="45720" rtlCol="0" anchor="b">
            <a:noAutofit/>
          </a:bodyPr>
          <a:lstStyle/>
          <a:p>
            <a:pPr algn="l"/>
            <a:r>
              <a:rPr lang="es-PY" sz="3800" b="1" dirty="0" smtClean="0">
                <a:solidFill>
                  <a:srgbClr val="000066"/>
                </a:solidFill>
              </a:rPr>
              <a:t> Mesa Normativa</a:t>
            </a:r>
            <a:endParaRPr lang="es-PY" sz="3800" b="1" dirty="0">
              <a:solidFill>
                <a:srgbClr val="000066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86221" y="1684061"/>
            <a:ext cx="11083903" cy="4718050"/>
          </a:xfrm>
        </p:spPr>
        <p:txBody>
          <a:bodyPr>
            <a:no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endParaRPr lang="es-PY" sz="3000" b="1" dirty="0" smtClean="0">
              <a:latin typeface="Calibri Light" panose="020F0302020204030204" pitchFamily="34" charset="0"/>
            </a:endParaRPr>
          </a:p>
          <a:p>
            <a:pPr algn="just"/>
            <a:endParaRPr lang="es-PY" sz="3000" b="1" dirty="0">
              <a:latin typeface="Calibri Light" panose="020F0302020204030204" pitchFamily="34" charset="0"/>
            </a:endParaRPr>
          </a:p>
          <a:p>
            <a:pPr algn="just"/>
            <a:endParaRPr lang="es-PY" sz="3000" b="1" dirty="0" smtClean="0">
              <a:latin typeface="Calibri Light" panose="020F0302020204030204" pitchFamily="34" charset="0"/>
            </a:endParaRPr>
          </a:p>
          <a:p>
            <a:pPr algn="just"/>
            <a:endParaRPr lang="es-PY" sz="3000" b="1" dirty="0">
              <a:latin typeface="Calibri Light" panose="020F0302020204030204" pitchFamily="34" charset="0"/>
            </a:endParaRPr>
          </a:p>
          <a:p>
            <a:pPr algn="just"/>
            <a:endParaRPr lang="es-PY" sz="3000" b="1" dirty="0" smtClean="0">
              <a:latin typeface="Calibri Light" panose="020F0302020204030204" pitchFamily="34" charset="0"/>
            </a:endParaRPr>
          </a:p>
          <a:p>
            <a:pPr algn="just"/>
            <a:endParaRPr lang="es-PY" sz="3000" b="1" dirty="0">
              <a:latin typeface="Calibri Light" panose="020F0302020204030204" pitchFamily="34" charset="0"/>
            </a:endParaRPr>
          </a:p>
          <a:p>
            <a:pPr algn="just"/>
            <a:endParaRPr lang="es-PY" sz="3000" b="1" dirty="0" smtClean="0">
              <a:latin typeface="Calibri Light" panose="020F0302020204030204" pitchFamily="34" charset="0"/>
            </a:endParaRPr>
          </a:p>
          <a:p>
            <a:pPr algn="just"/>
            <a:endParaRPr lang="es-PY" sz="3000" b="1" dirty="0">
              <a:latin typeface="Calibri Light" panose="020F0302020204030204" pitchFamily="34" charset="0"/>
            </a:endParaRPr>
          </a:p>
          <a:p>
            <a:r>
              <a:rPr lang="es-PY" sz="2000" b="1" i="1" dirty="0" smtClean="0">
                <a:latin typeface="Calibri Light" panose="020F0302020204030204" pitchFamily="34" charset="0"/>
              </a:rPr>
              <a:t>           (*) En promedio </a:t>
            </a:r>
            <a:r>
              <a:rPr lang="es-PY" sz="2000" b="1" u="sng" dirty="0" smtClean="0">
                <a:latin typeface="Calibri Light" panose="020F0302020204030204" pitchFamily="34" charset="0"/>
              </a:rPr>
              <a:t>7 normativas </a:t>
            </a:r>
            <a:r>
              <a:rPr lang="es-PY" sz="2000" b="1" i="1" dirty="0" smtClean="0">
                <a:latin typeface="Calibri Light" panose="020F0302020204030204" pitchFamily="34" charset="0"/>
              </a:rPr>
              <a:t>fueron revisadas por mes.</a:t>
            </a: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895" y="0"/>
            <a:ext cx="2390775" cy="76200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2459" y="2"/>
            <a:ext cx="2857500" cy="790575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8676" y="161927"/>
            <a:ext cx="2457450" cy="600075"/>
          </a:xfrm>
          <a:prstGeom prst="rect">
            <a:avLst/>
          </a:prstGeom>
        </p:spPr>
      </p:pic>
      <p:graphicFrame>
        <p:nvGraphicFramePr>
          <p:cNvPr id="4" name="Tabla 3"/>
          <p:cNvGraphicFramePr>
            <a:graphicFrameLocks noGrp="1"/>
          </p:cNvGraphicFramePr>
          <p:nvPr>
            <p:extLst/>
          </p:nvPr>
        </p:nvGraphicFramePr>
        <p:xfrm>
          <a:off x="1158125" y="1610759"/>
          <a:ext cx="8128001" cy="3962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34796"/>
                <a:gridCol w="209320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3000" dirty="0" smtClean="0"/>
                        <a:t>Normativas</a:t>
                      </a:r>
                    </a:p>
                    <a:p>
                      <a:pPr algn="ctr"/>
                      <a:r>
                        <a:rPr lang="es-ES" sz="3000" dirty="0" smtClean="0"/>
                        <a:t> (leyes, decretos, resoluciones)</a:t>
                      </a:r>
                      <a:endParaRPr lang="es-ES" sz="3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000" dirty="0" smtClean="0"/>
                        <a:t>Cantidad</a:t>
                      </a:r>
                      <a:endParaRPr lang="es-ES" sz="30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es-ES" sz="3200" b="1" dirty="0" smtClean="0"/>
                        <a:t>Con resolución</a:t>
                      </a:r>
                      <a:endParaRPr lang="es-ES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200" b="1" dirty="0" smtClean="0"/>
                        <a:t>14</a:t>
                      </a:r>
                      <a:r>
                        <a:rPr lang="es-ES" sz="3200" b="1" baseline="0" dirty="0" smtClean="0"/>
                        <a:t> </a:t>
                      </a:r>
                      <a:endParaRPr lang="es-ES" sz="3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es-ES" sz="3200" b="1" dirty="0" smtClean="0"/>
                        <a:t>En consulta</a:t>
                      </a:r>
                      <a:r>
                        <a:rPr lang="es-ES" sz="3200" b="1" baseline="0" dirty="0" smtClean="0"/>
                        <a:t> pública</a:t>
                      </a:r>
                      <a:endParaRPr lang="es-ES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200" b="1" dirty="0" smtClean="0"/>
                        <a:t>1</a:t>
                      </a:r>
                      <a:endParaRPr lang="es-ES" sz="3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es-ES" sz="3200" b="1" dirty="0" smtClean="0"/>
                        <a:t>Revisada</a:t>
                      </a:r>
                      <a:r>
                        <a:rPr lang="es-ES" sz="3200" b="1" baseline="0" dirty="0" smtClean="0"/>
                        <a:t> sin resolución</a:t>
                      </a:r>
                      <a:endParaRPr lang="es-ES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200" b="1" dirty="0" smtClean="0"/>
                        <a:t>1</a:t>
                      </a:r>
                      <a:endParaRPr lang="es-ES" sz="3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es-ES" sz="3200" b="1" dirty="0" smtClean="0"/>
                        <a:t>En trámite</a:t>
                      </a:r>
                      <a:endParaRPr lang="es-ES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200" b="1" dirty="0" smtClean="0"/>
                        <a:t>23</a:t>
                      </a:r>
                      <a:endParaRPr lang="es-ES" sz="32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3600" b="1" dirty="0" smtClean="0"/>
                        <a:t>Total de normativas revisadas</a:t>
                      </a:r>
                      <a:endParaRPr lang="es-ES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3600" b="1" dirty="0" smtClean="0"/>
                        <a:t>     39 (*)</a:t>
                      </a:r>
                      <a:endParaRPr lang="es-ES" sz="36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1228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94654" y="790577"/>
            <a:ext cx="8353109" cy="674543"/>
          </a:xfrm>
        </p:spPr>
        <p:txBody>
          <a:bodyPr vert="horz" lIns="91440" tIns="45720" rIns="91440" bIns="45720" rtlCol="0" anchor="b">
            <a:noAutofit/>
          </a:bodyPr>
          <a:lstStyle/>
          <a:p>
            <a:pPr algn="l"/>
            <a:r>
              <a:rPr lang="es-ES" sz="3800" b="1" dirty="0" smtClean="0">
                <a:solidFill>
                  <a:srgbClr val="000066"/>
                </a:solidFill>
              </a:rPr>
              <a:t>Resultados:</a:t>
            </a:r>
            <a:endParaRPr lang="es-PY" sz="3800" b="1" dirty="0">
              <a:solidFill>
                <a:srgbClr val="000066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86221" y="1684061"/>
            <a:ext cx="11083903" cy="4718050"/>
          </a:xfrm>
        </p:spPr>
        <p:txBody>
          <a:bodyPr numCol="2" spcCol="396000">
            <a:noAutofit/>
          </a:bodyPr>
          <a:lstStyle/>
          <a:p>
            <a:pPr algn="just"/>
            <a:r>
              <a:rPr lang="es-PY" b="1" dirty="0" smtClean="0">
                <a:latin typeface="Calibri Light" panose="020F0302020204030204" pitchFamily="34" charset="0"/>
              </a:rPr>
              <a:t>Año 2019:</a:t>
            </a:r>
          </a:p>
          <a:p>
            <a:pPr algn="just"/>
            <a:r>
              <a:rPr lang="es-PY" b="1" dirty="0" smtClean="0">
                <a:latin typeface="Calibri Light" panose="020F0302020204030204" pitchFamily="34" charset="0"/>
              </a:rPr>
              <a:t>- </a:t>
            </a:r>
            <a:r>
              <a:rPr lang="es-PY" dirty="0" smtClean="0">
                <a:latin typeface="Calibri Light" panose="020F0302020204030204" pitchFamily="34" charset="0"/>
              </a:rPr>
              <a:t>Aproximadamente 14 resoluciones emitidas y más de 23 proyectos estudiados:</a:t>
            </a:r>
          </a:p>
          <a:p>
            <a:pPr marL="457200" indent="-457200" algn="just">
              <a:buFontTx/>
              <a:buChar char="-"/>
            </a:pPr>
            <a:r>
              <a:rPr lang="es-PY" dirty="0" smtClean="0">
                <a:latin typeface="Calibri Light" panose="020F0302020204030204" pitchFamily="34" charset="0"/>
              </a:rPr>
              <a:t>Entre las resoluciones más resaltantes: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PY" dirty="0" smtClean="0">
                <a:latin typeface="Calibri Light" panose="020F0302020204030204" pitchFamily="34" charset="0"/>
              </a:rPr>
              <a:t>Resolución No.881/19 de montos por prestación de servicios.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PY" dirty="0" smtClean="0">
                <a:latin typeface="Calibri Light" panose="020F0302020204030204" pitchFamily="34" charset="0"/>
              </a:rPr>
              <a:t>Resolución No. 327/19 de categorizaciones de infracciones.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PY" dirty="0" smtClean="0">
                <a:latin typeface="Calibri Light" panose="020F0302020204030204" pitchFamily="34" charset="0"/>
              </a:rPr>
              <a:t>Resolución No. 934/19 de registro de evaluadores de variedades, entre otros.</a:t>
            </a:r>
          </a:p>
          <a:p>
            <a:pPr algn="just"/>
            <a:endParaRPr lang="es-PY" b="1" dirty="0" smtClean="0">
              <a:latin typeface="Calibri Light" panose="020F0302020204030204" pitchFamily="34" charset="0"/>
            </a:endParaRPr>
          </a:p>
          <a:p>
            <a:pPr algn="just"/>
            <a:endParaRPr lang="es-PY" b="1" dirty="0">
              <a:latin typeface="Calibri Light" panose="020F0302020204030204" pitchFamily="34" charset="0"/>
            </a:endParaRPr>
          </a:p>
          <a:p>
            <a:pPr algn="just"/>
            <a:endParaRPr lang="es-PY" b="1" dirty="0" smtClean="0">
              <a:latin typeface="Calibri Light" panose="020F0302020204030204" pitchFamily="34" charset="0"/>
            </a:endParaRPr>
          </a:p>
          <a:p>
            <a:pPr algn="just"/>
            <a:r>
              <a:rPr lang="es-PY" b="1" dirty="0" smtClean="0">
                <a:latin typeface="Calibri Light" panose="020F0302020204030204" pitchFamily="34" charset="0"/>
              </a:rPr>
              <a:t>Año 2020:</a:t>
            </a:r>
          </a:p>
          <a:p>
            <a:pPr marL="342900" indent="-342900" algn="just">
              <a:buFontTx/>
              <a:buChar char="-"/>
            </a:pPr>
            <a:r>
              <a:rPr lang="es-PY" smtClean="0">
                <a:latin typeface="Calibri Light" panose="020F0302020204030204" pitchFamily="34" charset="0"/>
              </a:rPr>
              <a:t>Se </a:t>
            </a:r>
            <a:r>
              <a:rPr lang="es-PY" dirty="0" smtClean="0">
                <a:latin typeface="Calibri Light" panose="020F0302020204030204" pitchFamily="34" charset="0"/>
              </a:rPr>
              <a:t>encuentran en estudio por parte de los miembros de la mesa, más de 4 proyectos de resolución: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PY" dirty="0">
                <a:latin typeface="Calibri Light" panose="020F0302020204030204" pitchFamily="34" charset="0"/>
              </a:rPr>
              <a:t> </a:t>
            </a:r>
            <a:r>
              <a:rPr lang="es-PY" dirty="0" smtClean="0">
                <a:latin typeface="Calibri Light" panose="020F0302020204030204" pitchFamily="34" charset="0"/>
              </a:rPr>
              <a:t>Proyecto sobre comercio- ámbito DISE.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PY" dirty="0" smtClean="0">
                <a:latin typeface="Calibri Light" panose="020F0302020204030204" pitchFamily="34" charset="0"/>
              </a:rPr>
              <a:t>Proyecto sobre destrucción y decomiso de productos vegetales.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PY" dirty="0" smtClean="0">
                <a:latin typeface="Calibri Light" panose="020F0302020204030204" pitchFamily="34" charset="0"/>
              </a:rPr>
              <a:t>Proyecto sobre documento de tránsito digital.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PY" dirty="0" smtClean="0">
                <a:latin typeface="Calibri Light" panose="020F0302020204030204" pitchFamily="34" charset="0"/>
              </a:rPr>
              <a:t>Proyecto de descentralización de servicios.</a:t>
            </a:r>
          </a:p>
          <a:p>
            <a:pPr marL="342900" indent="-342900" algn="just">
              <a:buFontTx/>
              <a:buChar char="-"/>
            </a:pPr>
            <a:endParaRPr lang="es-PY" dirty="0" smtClean="0">
              <a:latin typeface="Calibri Light" panose="020F0302020204030204" pitchFamily="34" charset="0"/>
            </a:endParaRPr>
          </a:p>
          <a:p>
            <a:pPr algn="just"/>
            <a:endParaRPr lang="es-PY" dirty="0" smtClean="0">
              <a:latin typeface="Calibri Light" panose="020F0302020204030204" pitchFamily="34" charset="0"/>
            </a:endParaRPr>
          </a:p>
          <a:p>
            <a:pPr algn="just"/>
            <a:endParaRPr lang="es-PY" sz="3000" b="1" dirty="0" smtClean="0">
              <a:latin typeface="Calibri Light" panose="020F0302020204030204" pitchFamily="34" charset="0"/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895" y="0"/>
            <a:ext cx="2390775" cy="76200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2459" y="2"/>
            <a:ext cx="2857500" cy="790575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8676" y="161927"/>
            <a:ext cx="2457450" cy="600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5446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dirty="0" smtClean="0"/>
              <a:t>¡MUCHAS GRACIAS!</a:t>
            </a:r>
            <a:endParaRPr lang="x-none" dirty="0"/>
          </a:p>
        </p:txBody>
      </p:sp>
      <p:sp>
        <p:nvSpPr>
          <p:cNvPr id="5" name="Subtítulo 4"/>
          <p:cNvSpPr txBox="1">
            <a:spLocks/>
          </p:cNvSpPr>
          <p:nvPr/>
        </p:nvSpPr>
        <p:spPr>
          <a:xfrm>
            <a:off x="838200" y="4014384"/>
            <a:ext cx="10515600" cy="218871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s-PY" sz="2700" b="1" dirty="0">
                <a:latin typeface="Big Caslon" panose="02000603090000020003" pitchFamily="2" charset="0"/>
              </a:rPr>
              <a:t>Servicio Nacional de Calidad y Sanidad Vegetal y de Semillas (SENAVE)</a:t>
            </a:r>
          </a:p>
          <a:p>
            <a:pPr marL="0" indent="0" algn="ctr">
              <a:buNone/>
            </a:pPr>
            <a:r>
              <a:rPr lang="es-PY" sz="2500" dirty="0">
                <a:latin typeface="Big Caslon" panose="02000603090000020003" pitchFamily="2" charset="0"/>
              </a:rPr>
              <a:t>Humaitá 145, Edificio Planeta </a:t>
            </a:r>
            <a:r>
              <a:rPr lang="es-PY" sz="2500" dirty="0" smtClean="0">
                <a:latin typeface="Big Caslon" panose="02000603090000020003" pitchFamily="2" charset="0"/>
              </a:rPr>
              <a:t>1</a:t>
            </a:r>
            <a:endParaRPr lang="es-PY" sz="2500" dirty="0">
              <a:latin typeface="Big Caslon" panose="02000603090000020003" pitchFamily="2" charset="0"/>
            </a:endParaRPr>
          </a:p>
          <a:p>
            <a:pPr marL="0" indent="0" algn="ctr">
              <a:buNone/>
            </a:pPr>
            <a:r>
              <a:rPr lang="es-PY" sz="2500" dirty="0">
                <a:latin typeface="Big Caslon" panose="02000603090000020003" pitchFamily="2" charset="0"/>
              </a:rPr>
              <a:t>Asunción – </a:t>
            </a:r>
            <a:r>
              <a:rPr lang="es-PY" sz="2500" dirty="0" smtClean="0">
                <a:latin typeface="Big Caslon" panose="02000603090000020003" pitchFamily="2" charset="0"/>
              </a:rPr>
              <a:t>Paraguay</a:t>
            </a:r>
          </a:p>
          <a:p>
            <a:pPr marL="0" indent="0" algn="ctr">
              <a:buNone/>
            </a:pPr>
            <a:r>
              <a:rPr lang="es-PY" sz="2500" dirty="0" smtClean="0">
                <a:latin typeface="Big Caslon" panose="02000603090000020003" pitchFamily="2" charset="0"/>
              </a:rPr>
              <a:t> </a:t>
            </a:r>
            <a:r>
              <a:rPr lang="es-PY" sz="2500" dirty="0">
                <a:latin typeface="Big Caslon" panose="02000603090000020003" pitchFamily="2" charset="0"/>
              </a:rPr>
              <a:t>(595-21) 445-769 / 441-549</a:t>
            </a:r>
          </a:p>
          <a:p>
            <a:pPr marL="3671888" indent="0">
              <a:buNone/>
            </a:pPr>
            <a:r>
              <a:rPr lang="x-none" sz="2500" dirty="0">
                <a:latin typeface="Big Caslon" panose="02000603090000020003" pitchFamily="2" charset="0"/>
              </a:rPr>
              <a:t>¡Seguinos!</a:t>
            </a:r>
          </a:p>
        </p:txBody>
      </p:sp>
      <p:pic>
        <p:nvPicPr>
          <p:cNvPr id="6" name="4 Imagen">
            <a:hlinkClick r:id="rId2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5662" y="5879102"/>
            <a:ext cx="323038" cy="324000"/>
          </a:xfrm>
          <a:prstGeom prst="rect">
            <a:avLst/>
          </a:prstGeom>
        </p:spPr>
      </p:pic>
      <p:pic>
        <p:nvPicPr>
          <p:cNvPr id="7" name="5 Imagen">
            <a:hlinkClick r:id="rId4"/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8618" y="5879102"/>
            <a:ext cx="323038" cy="324000"/>
          </a:xfrm>
          <a:prstGeom prst="rect">
            <a:avLst/>
          </a:prstGeom>
        </p:spPr>
      </p:pic>
      <p:pic>
        <p:nvPicPr>
          <p:cNvPr id="2050" name="Picture 2" descr="La imagen puede contener: 1 persona, de pie, cÃ©sped, texto, exterior y naturaleza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2499" y="0"/>
            <a:ext cx="4499501" cy="169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8658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25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75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SEN 2018-2023">
      <a:dk1>
        <a:sysClr val="windowText" lastClr="000000"/>
      </a:dk1>
      <a:lt1>
        <a:sysClr val="window" lastClr="FFFFFF"/>
      </a:lt1>
      <a:dk2>
        <a:srgbClr val="001C54"/>
      </a:dk2>
      <a:lt2>
        <a:srgbClr val="BBC4CA"/>
      </a:lt2>
      <a:accent1>
        <a:srgbClr val="ED1C24"/>
      </a:accent1>
      <a:accent2>
        <a:srgbClr val="17479D"/>
      </a:accent2>
      <a:accent3>
        <a:srgbClr val="A5A5A5"/>
      </a:accent3>
      <a:accent4>
        <a:srgbClr val="FFC000"/>
      </a:accent4>
      <a:accent5>
        <a:srgbClr val="61C539"/>
      </a:accent5>
      <a:accent6>
        <a:srgbClr val="2A9CC4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1081</TotalTime>
  <Words>514</Words>
  <Application>Microsoft Office PowerPoint</Application>
  <PresentationFormat>Panorámica</PresentationFormat>
  <Paragraphs>68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6</vt:i4>
      </vt:variant>
    </vt:vector>
  </HeadingPairs>
  <TitlesOfParts>
    <vt:vector size="14" baseType="lpstr">
      <vt:lpstr>Albertus MT Lt</vt:lpstr>
      <vt:lpstr>Arial</vt:lpstr>
      <vt:lpstr>Big Caslon</vt:lpstr>
      <vt:lpstr>Calibri</vt:lpstr>
      <vt:lpstr>Calibri Light</vt:lpstr>
      <vt:lpstr>Gotham</vt:lpstr>
      <vt:lpstr>Office Theme</vt:lpstr>
      <vt:lpstr>Tema de Office</vt:lpstr>
      <vt:lpstr>SENAVE</vt:lpstr>
      <vt:lpstr>Mesa de Trabajo sobre Normativas   </vt:lpstr>
      <vt:lpstr>Metodología de trabajo</vt:lpstr>
      <vt:lpstr> Mesa Normativa</vt:lpstr>
      <vt:lpstr>Resultados:</vt:lpstr>
      <vt:lpstr>¡MUCHAS GRACIAS!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 Estratégico Institucional 2019 2023</dc:title>
  <dc:creator>Hewlett-Packard Company</dc:creator>
  <cp:lastModifiedBy>Presidencia SENAVE</cp:lastModifiedBy>
  <cp:revision>149</cp:revision>
  <dcterms:created xsi:type="dcterms:W3CDTF">2018-09-28T11:09:13Z</dcterms:created>
  <dcterms:modified xsi:type="dcterms:W3CDTF">2020-12-14T16:34:36Z</dcterms:modified>
</cp:coreProperties>
</file>