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2" r:id="rId1"/>
    <p:sldMasterId id="2147483835" r:id="rId2"/>
  </p:sldMasterIdLst>
  <p:notesMasterIdLst>
    <p:notesMasterId r:id="rId14"/>
  </p:notesMasterIdLst>
  <p:handoutMasterIdLst>
    <p:handoutMasterId r:id="rId15"/>
  </p:handoutMasterIdLst>
  <p:sldIdLst>
    <p:sldId id="272" r:id="rId3"/>
    <p:sldId id="299" r:id="rId4"/>
    <p:sldId id="298" r:id="rId5"/>
    <p:sldId id="291" r:id="rId6"/>
    <p:sldId id="292" r:id="rId7"/>
    <p:sldId id="293" r:id="rId8"/>
    <p:sldId id="296" r:id="rId9"/>
    <p:sldId id="294" r:id="rId10"/>
    <p:sldId id="278" r:id="rId11"/>
    <p:sldId id="301" r:id="rId12"/>
    <p:sldId id="265" r:id="rId13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434" autoAdjust="0"/>
  </p:normalViewPr>
  <p:slideViewPr>
    <p:cSldViewPr snapToGrid="0">
      <p:cViewPr varScale="1">
        <p:scale>
          <a:sx n="67" d="100"/>
          <a:sy n="67" d="100"/>
        </p:scale>
        <p:origin x="76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E201C-2794-4BC0-B701-679A37E0A5D5}" type="datetimeFigureOut">
              <a:rPr lang="es-ES" smtClean="0"/>
              <a:t>17/02/2021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E842-2716-4AB4-A50E-5A094E6A13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4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5C47-49D9-4C13-802B-B6C8BDBFEDBE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BB721-1CFE-4D57-BF87-95E8CE2193CE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32078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194932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04361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238456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9581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76680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19314" y="4368800"/>
            <a:ext cx="11553372" cy="81280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rgbClr val="001C54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384800"/>
            <a:ext cx="9144000" cy="12772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Gotham" panose="0200050405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80750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24115" y="885372"/>
            <a:ext cx="10802256" cy="53702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4115" y="1825625"/>
            <a:ext cx="10802256" cy="4110718"/>
          </a:xfrm>
          <a:prstGeom prst="rect">
            <a:avLst/>
          </a:prstGeom>
        </p:spPr>
        <p:txBody>
          <a:bodyPr/>
          <a:lstStyle>
            <a:lvl1pPr>
              <a:defRPr>
                <a:latin typeface="Big Caslon" panose="02000603090000020003" pitchFamily="2" charset="0"/>
              </a:defRPr>
            </a:lvl1pPr>
            <a:lvl2pPr>
              <a:defRPr>
                <a:latin typeface="Big Caslon" panose="02000603090000020003" pitchFamily="2" charset="0"/>
              </a:defRPr>
            </a:lvl2pPr>
            <a:lvl3pPr>
              <a:defRPr>
                <a:latin typeface="Big Caslon" panose="02000603090000020003" pitchFamily="2" charset="0"/>
              </a:defRPr>
            </a:lvl3pPr>
            <a:lvl4pPr>
              <a:defRPr>
                <a:latin typeface="Big Caslon" panose="02000603090000020003" pitchFamily="2" charset="0"/>
              </a:defRPr>
            </a:lvl4pPr>
            <a:lvl5pPr>
              <a:defRPr>
                <a:latin typeface="Big Caslon" panose="02000603090000020003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x-none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792071" y="5936343"/>
            <a:ext cx="2138082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>
              <a:solidFill>
                <a:prstClr val="white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8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052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0760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  <p:sp>
        <p:nvSpPr>
          <p:cNvPr id="7" name="Rectángulo 6"/>
          <p:cNvSpPr/>
          <p:nvPr userDrawn="1"/>
        </p:nvSpPr>
        <p:spPr>
          <a:xfrm>
            <a:off x="3792071" y="5936343"/>
            <a:ext cx="2138083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 sz="1800">
              <a:solidFill>
                <a:prstClr val="white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9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908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84232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6587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78058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2214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73572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86807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65399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A5EA9-2B3C-49BE-933F-4BD455D53E1F}" type="datetimeFigureOut">
              <a:rPr lang="es-PY" smtClean="0"/>
              <a:t>17/02/2021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9560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74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26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facebook.com/SecretariadeEmergenciaNacionalParaguay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hyperlink" Target="http://twitter.com/senparagua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Y" dirty="0" smtClean="0"/>
              <a:t>SENAVE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91426" y="709769"/>
            <a:ext cx="9144000" cy="590998"/>
          </a:xfrm>
        </p:spPr>
        <p:txBody>
          <a:bodyPr/>
          <a:lstStyle/>
          <a:p>
            <a:r>
              <a:rPr lang="es-PY" sz="2600" b="1" dirty="0" smtClean="0"/>
              <a:t>DIRECCIÓN GENERAL DE ASUNTOS JURÍDICOS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66800" y="5310188"/>
            <a:ext cx="103932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4000" b="1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Informe de Gestión 2020</a:t>
            </a:r>
          </a:p>
        </p:txBody>
      </p:sp>
    </p:spTree>
    <p:extLst>
      <p:ext uri="{BB962C8B-B14F-4D97-AF65-F5344CB8AC3E}">
        <p14:creationId xmlns:p14="http://schemas.microsoft.com/office/powerpoint/2010/main" val="38452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="" xmlns:a16="http://schemas.microsoft.com/office/drawing/2014/main" id="{97C239D8-6A01-4146-901E-2F237B77237B}"/>
              </a:ext>
            </a:extLst>
          </p:cNvPr>
          <p:cNvSpPr/>
          <p:nvPr/>
        </p:nvSpPr>
        <p:spPr>
          <a:xfrm>
            <a:off x="1614924" y="5493654"/>
            <a:ext cx="3766861" cy="380050"/>
          </a:xfrm>
          <a:prstGeom prst="ellipse">
            <a:avLst/>
          </a:pr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6255656" y="2443117"/>
            <a:ext cx="49348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7000" b="1" dirty="0" smtClean="0">
                <a:solidFill>
                  <a:schemeClr val="accent1">
                    <a:lumMod val="50000"/>
                  </a:schemeClr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Desafíos</a:t>
            </a:r>
            <a:endParaRPr lang="en-US" sz="7000" b="1" dirty="0">
              <a:solidFill>
                <a:schemeClr val="accent1">
                  <a:lumMod val="50000"/>
                </a:schemeClr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974726" y="925752"/>
            <a:ext cx="4786312" cy="5039851"/>
            <a:chOff x="5995988" y="2712903"/>
            <a:chExt cx="2457450" cy="2587625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5995988" y="2712903"/>
              <a:ext cx="2457450" cy="2587625"/>
            </a:xfrm>
            <a:custGeom>
              <a:avLst/>
              <a:gdLst>
                <a:gd name="T0" fmla="*/ 707 w 771"/>
                <a:gd name="T1" fmla="*/ 219 h 812"/>
                <a:gd name="T2" fmla="*/ 760 w 771"/>
                <a:gd name="T3" fmla="*/ 369 h 812"/>
                <a:gd name="T4" fmla="*/ 685 w 771"/>
                <a:gd name="T5" fmla="*/ 634 h 812"/>
                <a:gd name="T6" fmla="*/ 197 w 771"/>
                <a:gd name="T7" fmla="*/ 707 h 812"/>
                <a:gd name="T8" fmla="*/ 97 w 771"/>
                <a:gd name="T9" fmla="*/ 220 h 812"/>
                <a:gd name="T10" fmla="*/ 594 w 771"/>
                <a:gd name="T11" fmla="*/ 106 h 812"/>
                <a:gd name="T12" fmla="*/ 552 w 771"/>
                <a:gd name="T13" fmla="*/ 147 h 812"/>
                <a:gd name="T14" fmla="*/ 509 w 771"/>
                <a:gd name="T15" fmla="*/ 128 h 812"/>
                <a:gd name="T16" fmla="*/ 454 w 771"/>
                <a:gd name="T17" fmla="*/ 113 h 812"/>
                <a:gd name="T18" fmla="*/ 372 w 771"/>
                <a:gd name="T19" fmla="*/ 110 h 812"/>
                <a:gd name="T20" fmla="*/ 241 w 771"/>
                <a:gd name="T21" fmla="*/ 155 h 812"/>
                <a:gd name="T22" fmla="*/ 147 w 771"/>
                <a:gd name="T23" fmla="*/ 249 h 812"/>
                <a:gd name="T24" fmla="*/ 115 w 771"/>
                <a:gd name="T25" fmla="*/ 317 h 812"/>
                <a:gd name="T26" fmla="*/ 103 w 771"/>
                <a:gd name="T27" fmla="*/ 366 h 812"/>
                <a:gd name="T28" fmla="*/ 102 w 771"/>
                <a:gd name="T29" fmla="*/ 450 h 812"/>
                <a:gd name="T30" fmla="*/ 124 w 771"/>
                <a:gd name="T31" fmla="*/ 528 h 812"/>
                <a:gd name="T32" fmla="*/ 209 w 771"/>
                <a:gd name="T33" fmla="*/ 643 h 812"/>
                <a:gd name="T34" fmla="*/ 295 w 771"/>
                <a:gd name="T35" fmla="*/ 694 h 812"/>
                <a:gd name="T36" fmla="*/ 357 w 771"/>
                <a:gd name="T37" fmla="*/ 710 h 812"/>
                <a:gd name="T38" fmla="*/ 439 w 771"/>
                <a:gd name="T39" fmla="*/ 711 h 812"/>
                <a:gd name="T40" fmla="*/ 512 w 771"/>
                <a:gd name="T41" fmla="*/ 693 h 812"/>
                <a:gd name="T42" fmla="*/ 585 w 771"/>
                <a:gd name="T43" fmla="*/ 652 h 812"/>
                <a:gd name="T44" fmla="*/ 644 w 771"/>
                <a:gd name="T45" fmla="*/ 592 h 812"/>
                <a:gd name="T46" fmla="*/ 677 w 771"/>
                <a:gd name="T47" fmla="*/ 536 h 812"/>
                <a:gd name="T48" fmla="*/ 696 w 771"/>
                <a:gd name="T49" fmla="*/ 482 h 812"/>
                <a:gd name="T50" fmla="*/ 704 w 771"/>
                <a:gd name="T51" fmla="*/ 432 h 812"/>
                <a:gd name="T52" fmla="*/ 702 w 771"/>
                <a:gd name="T53" fmla="*/ 374 h 812"/>
                <a:gd name="T54" fmla="*/ 695 w 771"/>
                <a:gd name="T55" fmla="*/ 334 h 812"/>
                <a:gd name="T56" fmla="*/ 666 w 771"/>
                <a:gd name="T57" fmla="*/ 264 h 812"/>
                <a:gd name="T58" fmla="*/ 667 w 771"/>
                <a:gd name="T59" fmla="*/ 258 h 812"/>
                <a:gd name="T60" fmla="*/ 703 w 771"/>
                <a:gd name="T61" fmla="*/ 222 h 812"/>
                <a:gd name="T62" fmla="*/ 707 w 771"/>
                <a:gd name="T63" fmla="*/ 219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71" h="812">
                  <a:moveTo>
                    <a:pt x="707" y="219"/>
                  </a:moveTo>
                  <a:cubicBezTo>
                    <a:pt x="736" y="265"/>
                    <a:pt x="754" y="315"/>
                    <a:pt x="760" y="369"/>
                  </a:cubicBezTo>
                  <a:cubicBezTo>
                    <a:pt x="771" y="467"/>
                    <a:pt x="746" y="557"/>
                    <a:pt x="685" y="634"/>
                  </a:cubicBezTo>
                  <a:cubicBezTo>
                    <a:pt x="561" y="789"/>
                    <a:pt x="347" y="812"/>
                    <a:pt x="197" y="707"/>
                  </a:cubicBezTo>
                  <a:cubicBezTo>
                    <a:pt x="31" y="591"/>
                    <a:pt x="0" y="374"/>
                    <a:pt x="97" y="220"/>
                  </a:cubicBezTo>
                  <a:cubicBezTo>
                    <a:pt x="203" y="52"/>
                    <a:pt x="424" y="0"/>
                    <a:pt x="594" y="106"/>
                  </a:cubicBezTo>
                  <a:cubicBezTo>
                    <a:pt x="580" y="120"/>
                    <a:pt x="566" y="134"/>
                    <a:pt x="552" y="147"/>
                  </a:cubicBezTo>
                  <a:cubicBezTo>
                    <a:pt x="538" y="141"/>
                    <a:pt x="523" y="134"/>
                    <a:pt x="509" y="128"/>
                  </a:cubicBezTo>
                  <a:cubicBezTo>
                    <a:pt x="491" y="121"/>
                    <a:pt x="473" y="116"/>
                    <a:pt x="454" y="113"/>
                  </a:cubicBezTo>
                  <a:cubicBezTo>
                    <a:pt x="427" y="108"/>
                    <a:pt x="399" y="107"/>
                    <a:pt x="372" y="110"/>
                  </a:cubicBezTo>
                  <a:cubicBezTo>
                    <a:pt x="325" y="115"/>
                    <a:pt x="281" y="130"/>
                    <a:pt x="241" y="155"/>
                  </a:cubicBezTo>
                  <a:cubicBezTo>
                    <a:pt x="203" y="179"/>
                    <a:pt x="171" y="211"/>
                    <a:pt x="147" y="249"/>
                  </a:cubicBezTo>
                  <a:cubicBezTo>
                    <a:pt x="134" y="270"/>
                    <a:pt x="123" y="293"/>
                    <a:pt x="115" y="317"/>
                  </a:cubicBezTo>
                  <a:cubicBezTo>
                    <a:pt x="110" y="333"/>
                    <a:pt x="106" y="350"/>
                    <a:pt x="103" y="366"/>
                  </a:cubicBezTo>
                  <a:cubicBezTo>
                    <a:pt x="99" y="394"/>
                    <a:pt x="99" y="422"/>
                    <a:pt x="102" y="450"/>
                  </a:cubicBezTo>
                  <a:cubicBezTo>
                    <a:pt x="105" y="477"/>
                    <a:pt x="113" y="503"/>
                    <a:pt x="124" y="528"/>
                  </a:cubicBezTo>
                  <a:cubicBezTo>
                    <a:pt x="143" y="574"/>
                    <a:pt x="171" y="612"/>
                    <a:pt x="209" y="643"/>
                  </a:cubicBezTo>
                  <a:cubicBezTo>
                    <a:pt x="235" y="665"/>
                    <a:pt x="263" y="682"/>
                    <a:pt x="295" y="694"/>
                  </a:cubicBezTo>
                  <a:cubicBezTo>
                    <a:pt x="315" y="701"/>
                    <a:pt x="336" y="707"/>
                    <a:pt x="357" y="710"/>
                  </a:cubicBezTo>
                  <a:cubicBezTo>
                    <a:pt x="384" y="714"/>
                    <a:pt x="412" y="715"/>
                    <a:pt x="439" y="711"/>
                  </a:cubicBezTo>
                  <a:cubicBezTo>
                    <a:pt x="464" y="708"/>
                    <a:pt x="488" y="702"/>
                    <a:pt x="512" y="693"/>
                  </a:cubicBezTo>
                  <a:cubicBezTo>
                    <a:pt x="538" y="683"/>
                    <a:pt x="563" y="669"/>
                    <a:pt x="585" y="652"/>
                  </a:cubicBezTo>
                  <a:cubicBezTo>
                    <a:pt x="607" y="635"/>
                    <a:pt x="627" y="615"/>
                    <a:pt x="644" y="592"/>
                  </a:cubicBezTo>
                  <a:cubicBezTo>
                    <a:pt x="657" y="575"/>
                    <a:pt x="668" y="556"/>
                    <a:pt x="677" y="536"/>
                  </a:cubicBezTo>
                  <a:cubicBezTo>
                    <a:pt x="686" y="519"/>
                    <a:pt x="692" y="501"/>
                    <a:pt x="696" y="482"/>
                  </a:cubicBezTo>
                  <a:cubicBezTo>
                    <a:pt x="700" y="465"/>
                    <a:pt x="703" y="449"/>
                    <a:pt x="704" y="432"/>
                  </a:cubicBezTo>
                  <a:cubicBezTo>
                    <a:pt x="704" y="413"/>
                    <a:pt x="704" y="393"/>
                    <a:pt x="702" y="374"/>
                  </a:cubicBezTo>
                  <a:cubicBezTo>
                    <a:pt x="701" y="361"/>
                    <a:pt x="698" y="347"/>
                    <a:pt x="695" y="334"/>
                  </a:cubicBezTo>
                  <a:cubicBezTo>
                    <a:pt x="689" y="310"/>
                    <a:pt x="679" y="286"/>
                    <a:pt x="666" y="264"/>
                  </a:cubicBezTo>
                  <a:cubicBezTo>
                    <a:pt x="665" y="262"/>
                    <a:pt x="665" y="260"/>
                    <a:pt x="667" y="258"/>
                  </a:cubicBezTo>
                  <a:cubicBezTo>
                    <a:pt x="680" y="246"/>
                    <a:pt x="691" y="234"/>
                    <a:pt x="703" y="222"/>
                  </a:cubicBezTo>
                  <a:cubicBezTo>
                    <a:pt x="704" y="221"/>
                    <a:pt x="705" y="220"/>
                    <a:pt x="707" y="21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n>
                  <a:solidFill>
                    <a:srgbClr val="FF0000"/>
                  </a:solidFill>
                </a:ln>
                <a:solidFill>
                  <a:schemeClr val="accent1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515101" y="3270116"/>
              <a:ext cx="1450975" cy="1435100"/>
            </a:xfrm>
            <a:custGeom>
              <a:avLst/>
              <a:gdLst>
                <a:gd name="T0" fmla="*/ 350 w 455"/>
                <a:gd name="T1" fmla="*/ 54 h 450"/>
                <a:gd name="T2" fmla="*/ 311 w 455"/>
                <a:gd name="T3" fmla="*/ 93 h 450"/>
                <a:gd name="T4" fmla="*/ 305 w 455"/>
                <a:gd name="T5" fmla="*/ 94 h 450"/>
                <a:gd name="T6" fmla="*/ 262 w 455"/>
                <a:gd name="T7" fmla="*/ 81 h 450"/>
                <a:gd name="T8" fmla="*/ 210 w 455"/>
                <a:gd name="T9" fmla="*/ 82 h 450"/>
                <a:gd name="T10" fmla="*/ 148 w 455"/>
                <a:gd name="T11" fmla="*/ 109 h 450"/>
                <a:gd name="T12" fmla="*/ 103 w 455"/>
                <a:gd name="T13" fmla="*/ 160 h 450"/>
                <a:gd name="T14" fmla="*/ 84 w 455"/>
                <a:gd name="T15" fmla="*/ 216 h 450"/>
                <a:gd name="T16" fmla="*/ 90 w 455"/>
                <a:gd name="T17" fmla="*/ 283 h 450"/>
                <a:gd name="T18" fmla="*/ 154 w 455"/>
                <a:gd name="T19" fmla="*/ 367 h 450"/>
                <a:gd name="T20" fmla="*/ 225 w 455"/>
                <a:gd name="T21" fmla="*/ 392 h 450"/>
                <a:gd name="T22" fmla="*/ 302 w 455"/>
                <a:gd name="T23" fmla="*/ 379 h 450"/>
                <a:gd name="T24" fmla="*/ 364 w 455"/>
                <a:gd name="T25" fmla="*/ 330 h 450"/>
                <a:gd name="T26" fmla="*/ 391 w 455"/>
                <a:gd name="T27" fmla="*/ 273 h 450"/>
                <a:gd name="T28" fmla="*/ 395 w 455"/>
                <a:gd name="T29" fmla="*/ 223 h 450"/>
                <a:gd name="T30" fmla="*/ 380 w 455"/>
                <a:gd name="T31" fmla="*/ 167 h 450"/>
                <a:gd name="T32" fmla="*/ 422 w 455"/>
                <a:gd name="T33" fmla="*/ 125 h 450"/>
                <a:gd name="T34" fmla="*/ 453 w 455"/>
                <a:gd name="T35" fmla="*/ 242 h 450"/>
                <a:gd name="T36" fmla="*/ 418 w 455"/>
                <a:gd name="T37" fmla="*/ 354 h 450"/>
                <a:gd name="T38" fmla="*/ 235 w 455"/>
                <a:gd name="T39" fmla="*/ 450 h 450"/>
                <a:gd name="T40" fmla="*/ 85 w 455"/>
                <a:gd name="T41" fmla="*/ 385 h 450"/>
                <a:gd name="T42" fmla="*/ 95 w 455"/>
                <a:gd name="T43" fmla="*/ 78 h 450"/>
                <a:gd name="T44" fmla="*/ 350 w 455"/>
                <a:gd name="T45" fmla="*/ 54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5" h="450">
                  <a:moveTo>
                    <a:pt x="350" y="54"/>
                  </a:moveTo>
                  <a:cubicBezTo>
                    <a:pt x="337" y="67"/>
                    <a:pt x="324" y="80"/>
                    <a:pt x="311" y="93"/>
                  </a:cubicBezTo>
                  <a:cubicBezTo>
                    <a:pt x="310" y="94"/>
                    <a:pt x="307" y="95"/>
                    <a:pt x="305" y="94"/>
                  </a:cubicBezTo>
                  <a:cubicBezTo>
                    <a:pt x="292" y="87"/>
                    <a:pt x="277" y="83"/>
                    <a:pt x="262" y="81"/>
                  </a:cubicBezTo>
                  <a:cubicBezTo>
                    <a:pt x="244" y="79"/>
                    <a:pt x="227" y="79"/>
                    <a:pt x="210" y="82"/>
                  </a:cubicBezTo>
                  <a:cubicBezTo>
                    <a:pt x="187" y="87"/>
                    <a:pt x="166" y="96"/>
                    <a:pt x="148" y="109"/>
                  </a:cubicBezTo>
                  <a:cubicBezTo>
                    <a:pt x="129" y="123"/>
                    <a:pt x="114" y="140"/>
                    <a:pt x="103" y="160"/>
                  </a:cubicBezTo>
                  <a:cubicBezTo>
                    <a:pt x="93" y="178"/>
                    <a:pt x="87" y="196"/>
                    <a:pt x="84" y="216"/>
                  </a:cubicBezTo>
                  <a:cubicBezTo>
                    <a:pt x="81" y="239"/>
                    <a:pt x="83" y="261"/>
                    <a:pt x="90" y="283"/>
                  </a:cubicBezTo>
                  <a:cubicBezTo>
                    <a:pt x="101" y="319"/>
                    <a:pt x="123" y="347"/>
                    <a:pt x="154" y="367"/>
                  </a:cubicBezTo>
                  <a:cubicBezTo>
                    <a:pt x="176" y="381"/>
                    <a:pt x="199" y="389"/>
                    <a:pt x="225" y="392"/>
                  </a:cubicBezTo>
                  <a:cubicBezTo>
                    <a:pt x="252" y="394"/>
                    <a:pt x="277" y="390"/>
                    <a:pt x="302" y="379"/>
                  </a:cubicBezTo>
                  <a:cubicBezTo>
                    <a:pt x="327" y="368"/>
                    <a:pt x="348" y="352"/>
                    <a:pt x="364" y="330"/>
                  </a:cubicBezTo>
                  <a:cubicBezTo>
                    <a:pt x="377" y="313"/>
                    <a:pt x="386" y="294"/>
                    <a:pt x="391" y="273"/>
                  </a:cubicBezTo>
                  <a:cubicBezTo>
                    <a:pt x="395" y="256"/>
                    <a:pt x="397" y="240"/>
                    <a:pt x="395" y="223"/>
                  </a:cubicBezTo>
                  <a:cubicBezTo>
                    <a:pt x="394" y="204"/>
                    <a:pt x="389" y="185"/>
                    <a:pt x="380" y="167"/>
                  </a:cubicBezTo>
                  <a:cubicBezTo>
                    <a:pt x="394" y="153"/>
                    <a:pt x="408" y="139"/>
                    <a:pt x="422" y="125"/>
                  </a:cubicBezTo>
                  <a:cubicBezTo>
                    <a:pt x="444" y="161"/>
                    <a:pt x="455" y="200"/>
                    <a:pt x="453" y="242"/>
                  </a:cubicBezTo>
                  <a:cubicBezTo>
                    <a:pt x="452" y="283"/>
                    <a:pt x="441" y="320"/>
                    <a:pt x="418" y="354"/>
                  </a:cubicBezTo>
                  <a:cubicBezTo>
                    <a:pt x="374" y="418"/>
                    <a:pt x="312" y="450"/>
                    <a:pt x="235" y="450"/>
                  </a:cubicBezTo>
                  <a:cubicBezTo>
                    <a:pt x="176" y="450"/>
                    <a:pt x="125" y="427"/>
                    <a:pt x="85" y="385"/>
                  </a:cubicBezTo>
                  <a:cubicBezTo>
                    <a:pt x="0" y="295"/>
                    <a:pt x="6" y="160"/>
                    <a:pt x="95" y="78"/>
                  </a:cubicBezTo>
                  <a:cubicBezTo>
                    <a:pt x="179" y="0"/>
                    <a:pt x="293" y="14"/>
                    <a:pt x="350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n w="0">
                  <a:solidFill>
                    <a:srgbClr val="FF000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7040563" y="2874828"/>
              <a:ext cx="1381125" cy="1384300"/>
            </a:xfrm>
            <a:custGeom>
              <a:avLst/>
              <a:gdLst>
                <a:gd name="T0" fmla="*/ 363 w 433"/>
                <a:gd name="T1" fmla="*/ 0 h 434"/>
                <a:gd name="T2" fmla="*/ 363 w 433"/>
                <a:gd name="T3" fmla="*/ 71 h 434"/>
                <a:gd name="T4" fmla="*/ 432 w 433"/>
                <a:gd name="T5" fmla="*/ 71 h 434"/>
                <a:gd name="T6" fmla="*/ 433 w 433"/>
                <a:gd name="T7" fmla="*/ 73 h 434"/>
                <a:gd name="T8" fmla="*/ 408 w 433"/>
                <a:gd name="T9" fmla="*/ 98 h 434"/>
                <a:gd name="T10" fmla="*/ 303 w 433"/>
                <a:gd name="T11" fmla="*/ 203 h 434"/>
                <a:gd name="T12" fmla="*/ 292 w 433"/>
                <a:gd name="T13" fmla="*/ 207 h 434"/>
                <a:gd name="T14" fmla="*/ 262 w 433"/>
                <a:gd name="T15" fmla="*/ 208 h 434"/>
                <a:gd name="T16" fmla="*/ 255 w 433"/>
                <a:gd name="T17" fmla="*/ 210 h 434"/>
                <a:gd name="T18" fmla="*/ 176 w 433"/>
                <a:gd name="T19" fmla="*/ 289 h 434"/>
                <a:gd name="T20" fmla="*/ 141 w 433"/>
                <a:gd name="T21" fmla="*/ 325 h 434"/>
                <a:gd name="T22" fmla="*/ 140 w 433"/>
                <a:gd name="T23" fmla="*/ 330 h 434"/>
                <a:gd name="T24" fmla="*/ 146 w 433"/>
                <a:gd name="T25" fmla="*/ 354 h 434"/>
                <a:gd name="T26" fmla="*/ 121 w 433"/>
                <a:gd name="T27" fmla="*/ 415 h 434"/>
                <a:gd name="T28" fmla="*/ 67 w 433"/>
                <a:gd name="T29" fmla="*/ 432 h 434"/>
                <a:gd name="T30" fmla="*/ 12 w 433"/>
                <a:gd name="T31" fmla="*/ 397 h 434"/>
                <a:gd name="T32" fmla="*/ 4 w 433"/>
                <a:gd name="T33" fmla="*/ 342 h 434"/>
                <a:gd name="T34" fmla="*/ 46 w 433"/>
                <a:gd name="T35" fmla="*/ 294 h 434"/>
                <a:gd name="T36" fmla="*/ 105 w 433"/>
                <a:gd name="T37" fmla="*/ 295 h 434"/>
                <a:gd name="T38" fmla="*/ 110 w 433"/>
                <a:gd name="T39" fmla="*/ 293 h 434"/>
                <a:gd name="T40" fmla="*/ 191 w 433"/>
                <a:gd name="T41" fmla="*/ 213 h 434"/>
                <a:gd name="T42" fmla="*/ 223 w 433"/>
                <a:gd name="T43" fmla="*/ 181 h 434"/>
                <a:gd name="T44" fmla="*/ 227 w 433"/>
                <a:gd name="T45" fmla="*/ 171 h 434"/>
                <a:gd name="T46" fmla="*/ 227 w 433"/>
                <a:gd name="T47" fmla="*/ 143 h 434"/>
                <a:gd name="T48" fmla="*/ 231 w 433"/>
                <a:gd name="T49" fmla="*/ 131 h 434"/>
                <a:gd name="T50" fmla="*/ 360 w 433"/>
                <a:gd name="T51" fmla="*/ 3 h 434"/>
                <a:gd name="T52" fmla="*/ 363 w 433"/>
                <a:gd name="T53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3" h="434">
                  <a:moveTo>
                    <a:pt x="363" y="0"/>
                  </a:moveTo>
                  <a:cubicBezTo>
                    <a:pt x="363" y="24"/>
                    <a:pt x="363" y="47"/>
                    <a:pt x="363" y="71"/>
                  </a:cubicBezTo>
                  <a:cubicBezTo>
                    <a:pt x="386" y="71"/>
                    <a:pt x="409" y="71"/>
                    <a:pt x="432" y="71"/>
                  </a:cubicBezTo>
                  <a:cubicBezTo>
                    <a:pt x="432" y="72"/>
                    <a:pt x="432" y="73"/>
                    <a:pt x="433" y="73"/>
                  </a:cubicBezTo>
                  <a:cubicBezTo>
                    <a:pt x="424" y="81"/>
                    <a:pt x="416" y="90"/>
                    <a:pt x="408" y="98"/>
                  </a:cubicBezTo>
                  <a:cubicBezTo>
                    <a:pt x="373" y="133"/>
                    <a:pt x="338" y="168"/>
                    <a:pt x="303" y="203"/>
                  </a:cubicBezTo>
                  <a:cubicBezTo>
                    <a:pt x="300" y="206"/>
                    <a:pt x="297" y="208"/>
                    <a:pt x="292" y="207"/>
                  </a:cubicBezTo>
                  <a:cubicBezTo>
                    <a:pt x="282" y="207"/>
                    <a:pt x="272" y="207"/>
                    <a:pt x="262" y="208"/>
                  </a:cubicBezTo>
                  <a:cubicBezTo>
                    <a:pt x="260" y="208"/>
                    <a:pt x="256" y="209"/>
                    <a:pt x="255" y="210"/>
                  </a:cubicBezTo>
                  <a:cubicBezTo>
                    <a:pt x="228" y="237"/>
                    <a:pt x="202" y="263"/>
                    <a:pt x="176" y="289"/>
                  </a:cubicBezTo>
                  <a:cubicBezTo>
                    <a:pt x="164" y="301"/>
                    <a:pt x="152" y="313"/>
                    <a:pt x="141" y="325"/>
                  </a:cubicBezTo>
                  <a:cubicBezTo>
                    <a:pt x="140" y="326"/>
                    <a:pt x="139" y="328"/>
                    <a:pt x="140" y="330"/>
                  </a:cubicBezTo>
                  <a:cubicBezTo>
                    <a:pt x="143" y="338"/>
                    <a:pt x="145" y="346"/>
                    <a:pt x="146" y="354"/>
                  </a:cubicBezTo>
                  <a:cubicBezTo>
                    <a:pt x="148" y="379"/>
                    <a:pt x="139" y="399"/>
                    <a:pt x="121" y="415"/>
                  </a:cubicBezTo>
                  <a:cubicBezTo>
                    <a:pt x="105" y="428"/>
                    <a:pt x="87" y="434"/>
                    <a:pt x="67" y="432"/>
                  </a:cubicBezTo>
                  <a:cubicBezTo>
                    <a:pt x="43" y="429"/>
                    <a:pt x="25" y="417"/>
                    <a:pt x="12" y="397"/>
                  </a:cubicBezTo>
                  <a:cubicBezTo>
                    <a:pt x="2" y="380"/>
                    <a:pt x="0" y="361"/>
                    <a:pt x="4" y="342"/>
                  </a:cubicBezTo>
                  <a:cubicBezTo>
                    <a:pt x="10" y="320"/>
                    <a:pt x="24" y="303"/>
                    <a:pt x="46" y="294"/>
                  </a:cubicBezTo>
                  <a:cubicBezTo>
                    <a:pt x="66" y="285"/>
                    <a:pt x="86" y="286"/>
                    <a:pt x="105" y="295"/>
                  </a:cubicBezTo>
                  <a:cubicBezTo>
                    <a:pt x="107" y="295"/>
                    <a:pt x="109" y="294"/>
                    <a:pt x="110" y="293"/>
                  </a:cubicBezTo>
                  <a:cubicBezTo>
                    <a:pt x="137" y="267"/>
                    <a:pt x="164" y="240"/>
                    <a:pt x="191" y="213"/>
                  </a:cubicBezTo>
                  <a:cubicBezTo>
                    <a:pt x="202" y="202"/>
                    <a:pt x="212" y="191"/>
                    <a:pt x="223" y="181"/>
                  </a:cubicBezTo>
                  <a:cubicBezTo>
                    <a:pt x="226" y="178"/>
                    <a:pt x="227" y="175"/>
                    <a:pt x="227" y="171"/>
                  </a:cubicBezTo>
                  <a:cubicBezTo>
                    <a:pt x="227" y="162"/>
                    <a:pt x="227" y="152"/>
                    <a:pt x="227" y="143"/>
                  </a:cubicBezTo>
                  <a:cubicBezTo>
                    <a:pt x="226" y="138"/>
                    <a:pt x="228" y="135"/>
                    <a:pt x="231" y="131"/>
                  </a:cubicBezTo>
                  <a:cubicBezTo>
                    <a:pt x="274" y="88"/>
                    <a:pt x="317" y="45"/>
                    <a:pt x="360" y="3"/>
                  </a:cubicBezTo>
                  <a:cubicBezTo>
                    <a:pt x="361" y="2"/>
                    <a:pt x="362" y="1"/>
                    <a:pt x="363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892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MUCHAS GRACIAS</a:t>
            </a:r>
            <a:endParaRPr lang="x-none" dirty="0"/>
          </a:p>
        </p:txBody>
      </p:sp>
      <p:sp>
        <p:nvSpPr>
          <p:cNvPr id="5" name="Subtítulo 4"/>
          <p:cNvSpPr txBox="1">
            <a:spLocks/>
          </p:cNvSpPr>
          <p:nvPr/>
        </p:nvSpPr>
        <p:spPr>
          <a:xfrm>
            <a:off x="838200" y="4014384"/>
            <a:ext cx="10515600" cy="218871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PY" sz="2700" b="1" dirty="0">
                <a:latin typeface="Big Caslon" panose="02000603090000020003" pitchFamily="2" charset="0"/>
              </a:rPr>
              <a:t>Servicio Nacional de Calidad y Sanidad Vegetal y de Semillas (SENAVE)</a:t>
            </a: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Humaitá 145, Edificio Planeta </a:t>
            </a:r>
            <a:r>
              <a:rPr lang="es-PY" sz="2500" dirty="0" smtClean="0">
                <a:latin typeface="Big Caslon" panose="02000603090000020003" pitchFamily="2" charset="0"/>
              </a:rPr>
              <a:t>1</a:t>
            </a:r>
            <a:endParaRPr lang="es-PY" sz="2500" dirty="0">
              <a:latin typeface="Big Caslon" panose="02000603090000020003" pitchFamily="2" charset="0"/>
            </a:endParaRP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Asunción – </a:t>
            </a:r>
            <a:r>
              <a:rPr lang="es-PY" sz="2500" dirty="0" smtClean="0">
                <a:latin typeface="Big Caslon" panose="02000603090000020003" pitchFamily="2" charset="0"/>
              </a:rPr>
              <a:t>Paraguay</a:t>
            </a:r>
          </a:p>
          <a:p>
            <a:pPr marL="0" indent="0" algn="ctr">
              <a:buNone/>
            </a:pPr>
            <a:r>
              <a:rPr lang="es-PY" sz="2500" dirty="0" smtClean="0">
                <a:latin typeface="Big Caslon" panose="02000603090000020003" pitchFamily="2" charset="0"/>
              </a:rPr>
              <a:t> </a:t>
            </a:r>
            <a:r>
              <a:rPr lang="es-PY" sz="2500" dirty="0">
                <a:latin typeface="Big Caslon" panose="02000603090000020003" pitchFamily="2" charset="0"/>
              </a:rPr>
              <a:t>(595-21) 445-769 / 441-549</a:t>
            </a:r>
          </a:p>
          <a:p>
            <a:pPr marL="3671888" indent="0">
              <a:buNone/>
            </a:pPr>
            <a:r>
              <a:rPr lang="x-none" sz="2500" dirty="0">
                <a:latin typeface="Big Caslon" panose="02000603090000020003" pitchFamily="2" charset="0"/>
              </a:rPr>
              <a:t>¡Seguinos!</a:t>
            </a:r>
          </a:p>
        </p:txBody>
      </p:sp>
      <p:pic>
        <p:nvPicPr>
          <p:cNvPr id="6" name="4 Imagen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662" y="5879102"/>
            <a:ext cx="323038" cy="324000"/>
          </a:xfrm>
          <a:prstGeom prst="rect">
            <a:avLst/>
          </a:prstGeom>
        </p:spPr>
      </p:pic>
      <p:pic>
        <p:nvPicPr>
          <p:cNvPr id="7" name="5 Imagen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618" y="5879102"/>
            <a:ext cx="32303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utoShape 64"/>
          <p:cNvSpPr>
            <a:spLocks noChangeArrowheads="1"/>
          </p:cNvSpPr>
          <p:nvPr/>
        </p:nvSpPr>
        <p:spPr bwMode="gray">
          <a:xfrm>
            <a:off x="2937510" y="311039"/>
            <a:ext cx="6400800" cy="872475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Informe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gestión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DGAJ –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Año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2020</a:t>
            </a:r>
            <a:endParaRPr lang="en-US" sz="2800" kern="0" dirty="0">
              <a:solidFill>
                <a:schemeClr val="accent1">
                  <a:lumMod val="50000"/>
                </a:schemeClr>
              </a:solidFill>
              <a:ea typeface="굴림" charset="-127"/>
              <a:cs typeface="Arial" pitchFamily="34" charset="0"/>
            </a:endParaRPr>
          </a:p>
        </p:txBody>
      </p:sp>
      <p:grpSp>
        <p:nvGrpSpPr>
          <p:cNvPr id="522" name="Group 521"/>
          <p:cNvGrpSpPr>
            <a:grpSpLocks noChangeAspect="1"/>
          </p:cNvGrpSpPr>
          <p:nvPr/>
        </p:nvGrpSpPr>
        <p:grpSpPr>
          <a:xfrm>
            <a:off x="2819400" y="1285874"/>
            <a:ext cx="6359652" cy="5765292"/>
            <a:chOff x="1447800" y="1619250"/>
            <a:chExt cx="6115050" cy="5543550"/>
          </a:xfrm>
          <a:effectLst>
            <a:outerShdw blurRad="50800" dist="279400" dir="13200000" sy="23000" kx="1200000" algn="br" rotWithShape="0">
              <a:prstClr val="black">
                <a:alpha val="11000"/>
              </a:prstClr>
            </a:outerShdw>
          </a:effectLst>
        </p:grpSpPr>
        <p:grpSp>
          <p:nvGrpSpPr>
            <p:cNvPr id="516" name="Group 515"/>
            <p:cNvGrpSpPr/>
            <p:nvPr/>
          </p:nvGrpSpPr>
          <p:grpSpPr>
            <a:xfrm>
              <a:off x="2286000" y="3352800"/>
              <a:ext cx="2170113" cy="1038226"/>
              <a:chOff x="2686050" y="3105150"/>
              <a:chExt cx="1770063" cy="796925"/>
            </a:xfrm>
          </p:grpSpPr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2686050" y="3105150"/>
                <a:ext cx="1770063" cy="796925"/>
              </a:xfrm>
              <a:custGeom>
                <a:avLst/>
                <a:gdLst>
                  <a:gd name="T0" fmla="*/ 997 w 997"/>
                  <a:gd name="T1" fmla="*/ 0 h 502"/>
                  <a:gd name="T2" fmla="*/ 997 w 997"/>
                  <a:gd name="T3" fmla="*/ 483 h 502"/>
                  <a:gd name="T4" fmla="*/ 237 w 997"/>
                  <a:gd name="T5" fmla="*/ 502 h 502"/>
                  <a:gd name="T6" fmla="*/ 0 w 997"/>
                  <a:gd name="T7" fmla="*/ 319 h 502"/>
                  <a:gd name="T8" fmla="*/ 226 w 997"/>
                  <a:gd name="T9" fmla="*/ 106 h 502"/>
                  <a:gd name="T10" fmla="*/ 997 w 997"/>
                  <a:gd name="T11" fmla="*/ 0 h 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97" h="502">
                    <a:moveTo>
                      <a:pt x="997" y="0"/>
                    </a:moveTo>
                    <a:lnTo>
                      <a:pt x="997" y="483"/>
                    </a:lnTo>
                    <a:lnTo>
                      <a:pt x="237" y="502"/>
                    </a:lnTo>
                    <a:lnTo>
                      <a:pt x="0" y="319"/>
                    </a:lnTo>
                    <a:lnTo>
                      <a:pt x="226" y="106"/>
                    </a:lnTo>
                    <a:lnTo>
                      <a:pt x="997" y="0"/>
                    </a:lnTo>
                    <a:close/>
                  </a:path>
                </a:pathLst>
              </a:custGeom>
              <a:gradFill>
                <a:gsLst>
                  <a:gs pos="38000">
                    <a:schemeClr val="bg1"/>
                  </a:gs>
                  <a:gs pos="91000">
                    <a:schemeClr val="bg1">
                      <a:lumMod val="50000"/>
                    </a:schemeClr>
                  </a:gs>
                </a:gsLst>
                <a:lin ang="7800000" scaled="0"/>
              </a:gradFill>
              <a:ln w="3175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2860744" y="3243263"/>
                <a:ext cx="1514407" cy="552450"/>
              </a:xfrm>
              <a:custGeom>
                <a:avLst/>
                <a:gdLst>
                  <a:gd name="T0" fmla="*/ 853 w 853"/>
                  <a:gd name="T1" fmla="*/ 0 h 348"/>
                  <a:gd name="T2" fmla="*/ 853 w 853"/>
                  <a:gd name="T3" fmla="*/ 319 h 348"/>
                  <a:gd name="T4" fmla="*/ 175 w 853"/>
                  <a:gd name="T5" fmla="*/ 348 h 348"/>
                  <a:gd name="T6" fmla="*/ 0 w 853"/>
                  <a:gd name="T7" fmla="*/ 222 h 348"/>
                  <a:gd name="T8" fmla="*/ 175 w 853"/>
                  <a:gd name="T9" fmla="*/ 77 h 348"/>
                  <a:gd name="T10" fmla="*/ 853 w 853"/>
                  <a:gd name="T11" fmla="*/ 0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53" h="348">
                    <a:moveTo>
                      <a:pt x="853" y="0"/>
                    </a:moveTo>
                    <a:lnTo>
                      <a:pt x="853" y="319"/>
                    </a:lnTo>
                    <a:lnTo>
                      <a:pt x="175" y="348"/>
                    </a:lnTo>
                    <a:lnTo>
                      <a:pt x="0" y="222"/>
                    </a:lnTo>
                    <a:lnTo>
                      <a:pt x="175" y="77"/>
                    </a:lnTo>
                    <a:lnTo>
                      <a:pt x="853" y="0"/>
                    </a:lnTo>
                    <a:close/>
                  </a:path>
                </a:pathLst>
              </a:custGeom>
              <a:gradFill>
                <a:gsLst>
                  <a:gs pos="1000">
                    <a:srgbClr val="FFC000"/>
                  </a:gs>
                  <a:gs pos="100000">
                    <a:schemeClr val="bg2"/>
                  </a:gs>
                </a:gsLst>
                <a:lin ang="13200000" scaled="0"/>
              </a:gra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4451083" y="1790700"/>
              <a:ext cx="244742" cy="5372100"/>
              <a:chOff x="4724400" y="2333624"/>
              <a:chExt cx="244742" cy="5372100"/>
            </a:xfrm>
          </p:grpSpPr>
          <p:sp>
            <p:nvSpPr>
              <p:cNvPr id="29" name="Rectangle 28"/>
              <p:cNvSpPr/>
              <p:nvPr/>
            </p:nvSpPr>
            <p:spPr>
              <a:xfrm rot="16200000">
                <a:off x="2225945" y="4962529"/>
                <a:ext cx="5241650" cy="244740"/>
              </a:xfrm>
              <a:prstGeom prst="rect">
                <a:avLst/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76000">
                    <a:schemeClr val="tx1">
                      <a:lumMod val="50000"/>
                    </a:schemeClr>
                  </a:gs>
                  <a:gs pos="100000">
                    <a:schemeClr val="tx1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 w="3175">
                <a:solidFill>
                  <a:schemeClr val="tx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lowchart: Delay 5"/>
              <p:cNvSpPr/>
              <p:nvPr/>
            </p:nvSpPr>
            <p:spPr>
              <a:xfrm rot="16200000">
                <a:off x="4770572" y="2287453"/>
                <a:ext cx="152399" cy="244741"/>
              </a:xfrm>
              <a:prstGeom prst="flowChartDelay">
                <a:avLst/>
              </a:prstGeom>
              <a:gradFill flip="none" rotWithShape="1">
                <a:gsLst>
                  <a:gs pos="25000">
                    <a:schemeClr val="bg1">
                      <a:lumMod val="75000"/>
                    </a:schemeClr>
                  </a:gs>
                  <a:gs pos="91000">
                    <a:schemeClr val="tx1">
                      <a:lumMod val="50000"/>
                    </a:schemeClr>
                  </a:gs>
                </a:gsLst>
                <a:lin ang="66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1" name="Group 520"/>
            <p:cNvGrpSpPr/>
            <p:nvPr/>
          </p:nvGrpSpPr>
          <p:grpSpPr>
            <a:xfrm>
              <a:off x="1447800" y="1938338"/>
              <a:ext cx="3044825" cy="1243012"/>
              <a:chOff x="1730375" y="1944688"/>
              <a:chExt cx="2762250" cy="1027112"/>
            </a:xfrm>
          </p:grpSpPr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1736725" y="2266950"/>
                <a:ext cx="2755900" cy="704850"/>
              </a:xfrm>
              <a:custGeom>
                <a:avLst/>
                <a:gdLst>
                  <a:gd name="T0" fmla="*/ 0 w 1736"/>
                  <a:gd name="T1" fmla="*/ 0 h 444"/>
                  <a:gd name="T2" fmla="*/ 10 w 1736"/>
                  <a:gd name="T3" fmla="*/ 29 h 444"/>
                  <a:gd name="T4" fmla="*/ 524 w 1736"/>
                  <a:gd name="T5" fmla="*/ 357 h 444"/>
                  <a:gd name="T6" fmla="*/ 1705 w 1736"/>
                  <a:gd name="T7" fmla="*/ 444 h 444"/>
                  <a:gd name="T8" fmla="*/ 1736 w 1736"/>
                  <a:gd name="T9" fmla="*/ 425 h 444"/>
                  <a:gd name="T10" fmla="*/ 565 w 1736"/>
                  <a:gd name="T11" fmla="*/ 309 h 444"/>
                  <a:gd name="T12" fmla="*/ 0 w 1736"/>
                  <a:gd name="T13" fmla="*/ 0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36" h="444">
                    <a:moveTo>
                      <a:pt x="0" y="0"/>
                    </a:moveTo>
                    <a:lnTo>
                      <a:pt x="10" y="29"/>
                    </a:lnTo>
                    <a:lnTo>
                      <a:pt x="524" y="357"/>
                    </a:lnTo>
                    <a:lnTo>
                      <a:pt x="1705" y="444"/>
                    </a:lnTo>
                    <a:lnTo>
                      <a:pt x="1736" y="425"/>
                    </a:lnTo>
                    <a:lnTo>
                      <a:pt x="565" y="309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tx1">
                      <a:lumMod val="75000"/>
                    </a:schemeClr>
                  </a:gs>
                  <a:gs pos="91000">
                    <a:schemeClr val="tx1">
                      <a:lumMod val="50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18" name="Group 517"/>
              <p:cNvGrpSpPr/>
              <p:nvPr/>
            </p:nvGrpSpPr>
            <p:grpSpPr>
              <a:xfrm>
                <a:off x="1730375" y="1944688"/>
                <a:ext cx="2755900" cy="996950"/>
                <a:chOff x="1730375" y="1944688"/>
                <a:chExt cx="2755900" cy="996950"/>
              </a:xfrm>
            </p:grpSpPr>
            <p:sp>
              <p:nvSpPr>
                <p:cNvPr id="14" name="Freeform 11"/>
                <p:cNvSpPr>
                  <a:spLocks/>
                </p:cNvSpPr>
                <p:nvPr/>
              </p:nvSpPr>
              <p:spPr bwMode="auto">
                <a:xfrm>
                  <a:off x="1730375" y="1944688"/>
                  <a:ext cx="2755900" cy="996950"/>
                </a:xfrm>
                <a:custGeom>
                  <a:avLst/>
                  <a:gdLst>
                    <a:gd name="T0" fmla="*/ 1736 w 1736"/>
                    <a:gd name="T1" fmla="*/ 164 h 628"/>
                    <a:gd name="T2" fmla="*/ 1736 w 1736"/>
                    <a:gd name="T3" fmla="*/ 628 h 628"/>
                    <a:gd name="T4" fmla="*/ 534 w 1736"/>
                    <a:gd name="T5" fmla="*/ 531 h 628"/>
                    <a:gd name="T6" fmla="*/ 0 w 1736"/>
                    <a:gd name="T7" fmla="*/ 203 h 628"/>
                    <a:gd name="T8" fmla="*/ 534 w 1736"/>
                    <a:gd name="T9" fmla="*/ 0 h 628"/>
                    <a:gd name="T10" fmla="*/ 1736 w 1736"/>
                    <a:gd name="T11" fmla="*/ 164 h 6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36" h="628">
                      <a:moveTo>
                        <a:pt x="1736" y="164"/>
                      </a:moveTo>
                      <a:lnTo>
                        <a:pt x="1736" y="628"/>
                      </a:lnTo>
                      <a:lnTo>
                        <a:pt x="534" y="531"/>
                      </a:lnTo>
                      <a:lnTo>
                        <a:pt x="0" y="203"/>
                      </a:lnTo>
                      <a:lnTo>
                        <a:pt x="534" y="0"/>
                      </a:lnTo>
                      <a:lnTo>
                        <a:pt x="1736" y="164"/>
                      </a:lnTo>
                      <a:close/>
                    </a:path>
                  </a:pathLst>
                </a:custGeom>
                <a:gradFill>
                  <a:gsLst>
                    <a:gs pos="7000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7800000" scaled="0"/>
                </a:gradFill>
                <a:ln w="3175">
                  <a:solidFill>
                    <a:schemeClr val="tx1"/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Freeform 12"/>
                <p:cNvSpPr>
                  <a:spLocks/>
                </p:cNvSpPr>
                <p:nvPr/>
              </p:nvSpPr>
              <p:spPr bwMode="auto">
                <a:xfrm>
                  <a:off x="2055813" y="2082800"/>
                  <a:ext cx="2300288" cy="704850"/>
                </a:xfrm>
                <a:custGeom>
                  <a:avLst/>
                  <a:gdLst>
                    <a:gd name="T0" fmla="*/ 1449 w 1449"/>
                    <a:gd name="T1" fmla="*/ 135 h 444"/>
                    <a:gd name="T2" fmla="*/ 1449 w 1449"/>
                    <a:gd name="T3" fmla="*/ 444 h 444"/>
                    <a:gd name="T4" fmla="*/ 350 w 1449"/>
                    <a:gd name="T5" fmla="*/ 348 h 444"/>
                    <a:gd name="T6" fmla="*/ 0 w 1449"/>
                    <a:gd name="T7" fmla="*/ 135 h 444"/>
                    <a:gd name="T8" fmla="*/ 350 w 1449"/>
                    <a:gd name="T9" fmla="*/ 0 h 444"/>
                    <a:gd name="T10" fmla="*/ 1449 w 1449"/>
                    <a:gd name="T11" fmla="*/ 135 h 4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49" h="444">
                      <a:moveTo>
                        <a:pt x="1449" y="135"/>
                      </a:moveTo>
                      <a:lnTo>
                        <a:pt x="1449" y="444"/>
                      </a:lnTo>
                      <a:lnTo>
                        <a:pt x="350" y="348"/>
                      </a:lnTo>
                      <a:lnTo>
                        <a:pt x="0" y="135"/>
                      </a:lnTo>
                      <a:lnTo>
                        <a:pt x="350" y="0"/>
                      </a:lnTo>
                      <a:lnTo>
                        <a:pt x="1449" y="135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0070C0"/>
                    </a:gs>
                    <a:gs pos="61000">
                      <a:srgbClr val="00B0F0"/>
                    </a:gs>
                  </a:gsLst>
                  <a:lin ang="12600000" scaled="0"/>
                </a:gradFill>
                <a:ln>
                  <a:noFill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15" name="Group 514"/>
            <p:cNvGrpSpPr/>
            <p:nvPr/>
          </p:nvGrpSpPr>
          <p:grpSpPr>
            <a:xfrm>
              <a:off x="4705350" y="4627563"/>
              <a:ext cx="2724150" cy="1049337"/>
              <a:chOff x="4686300" y="4016375"/>
              <a:chExt cx="2724150" cy="858837"/>
            </a:xfrm>
          </p:grpSpPr>
          <p:sp>
            <p:nvSpPr>
              <p:cNvPr id="16" name="Freeform 13"/>
              <p:cNvSpPr>
                <a:spLocks/>
              </p:cNvSpPr>
              <p:nvPr/>
            </p:nvSpPr>
            <p:spPr bwMode="auto">
              <a:xfrm>
                <a:off x="4686300" y="4016375"/>
                <a:ext cx="2724150" cy="858837"/>
              </a:xfrm>
              <a:custGeom>
                <a:avLst/>
                <a:gdLst>
                  <a:gd name="T0" fmla="*/ 0 w 1716"/>
                  <a:gd name="T1" fmla="*/ 464 h 541"/>
                  <a:gd name="T2" fmla="*/ 0 w 1716"/>
                  <a:gd name="T3" fmla="*/ 20 h 541"/>
                  <a:gd name="T4" fmla="*/ 1223 w 1716"/>
                  <a:gd name="T5" fmla="*/ 0 h 541"/>
                  <a:gd name="T6" fmla="*/ 1716 w 1716"/>
                  <a:gd name="T7" fmla="*/ 271 h 541"/>
                  <a:gd name="T8" fmla="*/ 1213 w 1716"/>
                  <a:gd name="T9" fmla="*/ 541 h 541"/>
                  <a:gd name="T10" fmla="*/ 0 w 1716"/>
                  <a:gd name="T11" fmla="*/ 464 h 5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16" h="541">
                    <a:moveTo>
                      <a:pt x="0" y="464"/>
                    </a:moveTo>
                    <a:lnTo>
                      <a:pt x="0" y="20"/>
                    </a:lnTo>
                    <a:lnTo>
                      <a:pt x="1223" y="0"/>
                    </a:lnTo>
                    <a:lnTo>
                      <a:pt x="1716" y="271"/>
                    </a:lnTo>
                    <a:lnTo>
                      <a:pt x="1213" y="541"/>
                    </a:lnTo>
                    <a:lnTo>
                      <a:pt x="0" y="464"/>
                    </a:lnTo>
                    <a:close/>
                  </a:path>
                </a:pathLst>
              </a:custGeom>
              <a:gradFill>
                <a:gsLst>
                  <a:gs pos="5100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6600000" scaled="0"/>
              </a:gradFill>
              <a:ln w="3175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4784725" y="4124325"/>
                <a:ext cx="2398713" cy="644525"/>
              </a:xfrm>
              <a:custGeom>
                <a:avLst/>
                <a:gdLst>
                  <a:gd name="T0" fmla="*/ 0 w 1511"/>
                  <a:gd name="T1" fmla="*/ 348 h 406"/>
                  <a:gd name="T2" fmla="*/ 0 w 1511"/>
                  <a:gd name="T3" fmla="*/ 19 h 406"/>
                  <a:gd name="T4" fmla="*/ 1120 w 1511"/>
                  <a:gd name="T5" fmla="*/ 0 h 406"/>
                  <a:gd name="T6" fmla="*/ 1511 w 1511"/>
                  <a:gd name="T7" fmla="*/ 203 h 406"/>
                  <a:gd name="T8" fmla="*/ 1120 w 1511"/>
                  <a:gd name="T9" fmla="*/ 406 h 406"/>
                  <a:gd name="T10" fmla="*/ 0 w 1511"/>
                  <a:gd name="T11" fmla="*/ 34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11" h="406">
                    <a:moveTo>
                      <a:pt x="0" y="348"/>
                    </a:moveTo>
                    <a:lnTo>
                      <a:pt x="0" y="19"/>
                    </a:lnTo>
                    <a:lnTo>
                      <a:pt x="1120" y="0"/>
                    </a:lnTo>
                    <a:lnTo>
                      <a:pt x="1511" y="203"/>
                    </a:lnTo>
                    <a:lnTo>
                      <a:pt x="1120" y="406"/>
                    </a:lnTo>
                    <a:lnTo>
                      <a:pt x="0" y="348"/>
                    </a:lnTo>
                    <a:close/>
                  </a:path>
                </a:pathLst>
              </a:custGeom>
              <a:gradFill>
                <a:gsLst>
                  <a:gs pos="30000">
                    <a:srgbClr val="BA8BDD"/>
                  </a:gs>
                  <a:gs pos="100000">
                    <a:srgbClr val="8A3CC4"/>
                  </a:gs>
                </a:gsLst>
                <a:lin ang="9000000" scaled="0"/>
              </a:gra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7" name="Group 516"/>
            <p:cNvGrpSpPr/>
            <p:nvPr/>
          </p:nvGrpSpPr>
          <p:grpSpPr>
            <a:xfrm>
              <a:off x="4638675" y="3333750"/>
              <a:ext cx="2924175" cy="985838"/>
              <a:chOff x="4648200" y="3084513"/>
              <a:chExt cx="2333625" cy="736600"/>
            </a:xfrm>
          </p:grpSpPr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4648200" y="3084513"/>
                <a:ext cx="2333625" cy="736600"/>
              </a:xfrm>
              <a:custGeom>
                <a:avLst/>
                <a:gdLst>
                  <a:gd name="T0" fmla="*/ 0 w 1470"/>
                  <a:gd name="T1" fmla="*/ 464 h 464"/>
                  <a:gd name="T2" fmla="*/ 0 w 1470"/>
                  <a:gd name="T3" fmla="*/ 10 h 464"/>
                  <a:gd name="T4" fmla="*/ 1090 w 1470"/>
                  <a:gd name="T5" fmla="*/ 0 h 464"/>
                  <a:gd name="T6" fmla="*/ 1470 w 1470"/>
                  <a:gd name="T7" fmla="*/ 242 h 464"/>
                  <a:gd name="T8" fmla="*/ 1110 w 1470"/>
                  <a:gd name="T9" fmla="*/ 455 h 464"/>
                  <a:gd name="T10" fmla="*/ 0 w 1470"/>
                  <a:gd name="T11" fmla="*/ 464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70" h="464">
                    <a:moveTo>
                      <a:pt x="0" y="464"/>
                    </a:moveTo>
                    <a:lnTo>
                      <a:pt x="0" y="10"/>
                    </a:lnTo>
                    <a:lnTo>
                      <a:pt x="1090" y="0"/>
                    </a:lnTo>
                    <a:lnTo>
                      <a:pt x="1470" y="242"/>
                    </a:lnTo>
                    <a:lnTo>
                      <a:pt x="1110" y="455"/>
                    </a:lnTo>
                    <a:lnTo>
                      <a:pt x="0" y="464"/>
                    </a:lnTo>
                    <a:close/>
                  </a:path>
                </a:pathLst>
              </a:custGeom>
              <a:gradFill>
                <a:gsLst>
                  <a:gs pos="51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6600000" scaled="0"/>
              </a:gradFill>
              <a:ln w="3175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4746625" y="3222625"/>
                <a:ext cx="2006600" cy="492125"/>
              </a:xfrm>
              <a:custGeom>
                <a:avLst/>
                <a:gdLst>
                  <a:gd name="T0" fmla="*/ 0 w 1264"/>
                  <a:gd name="T1" fmla="*/ 310 h 310"/>
                  <a:gd name="T2" fmla="*/ 0 w 1264"/>
                  <a:gd name="T3" fmla="*/ 0 h 310"/>
                  <a:gd name="T4" fmla="*/ 997 w 1264"/>
                  <a:gd name="T5" fmla="*/ 0 h 310"/>
                  <a:gd name="T6" fmla="*/ 1264 w 1264"/>
                  <a:gd name="T7" fmla="*/ 165 h 310"/>
                  <a:gd name="T8" fmla="*/ 1017 w 1264"/>
                  <a:gd name="T9" fmla="*/ 310 h 310"/>
                  <a:gd name="T10" fmla="*/ 0 w 1264"/>
                  <a:gd name="T11" fmla="*/ 31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64" h="310">
                    <a:moveTo>
                      <a:pt x="0" y="310"/>
                    </a:moveTo>
                    <a:lnTo>
                      <a:pt x="0" y="0"/>
                    </a:lnTo>
                    <a:lnTo>
                      <a:pt x="997" y="0"/>
                    </a:lnTo>
                    <a:lnTo>
                      <a:pt x="1264" y="165"/>
                    </a:lnTo>
                    <a:lnTo>
                      <a:pt x="1017" y="310"/>
                    </a:lnTo>
                    <a:lnTo>
                      <a:pt x="0" y="310"/>
                    </a:lnTo>
                    <a:close/>
                  </a:path>
                </a:pathLst>
              </a:custGeom>
              <a:gradFill>
                <a:gsLst>
                  <a:gs pos="54000">
                    <a:schemeClr val="accent6"/>
                  </a:gs>
                  <a:gs pos="100000">
                    <a:schemeClr val="accent5"/>
                  </a:gs>
                </a:gsLst>
                <a:lin ang="9000000" scaled="0"/>
              </a:gra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4" name="Group 513"/>
            <p:cNvGrpSpPr/>
            <p:nvPr/>
          </p:nvGrpSpPr>
          <p:grpSpPr>
            <a:xfrm>
              <a:off x="1773238" y="4660900"/>
              <a:ext cx="2708275" cy="1012485"/>
              <a:chOff x="1754188" y="4060825"/>
              <a:chExt cx="2708275" cy="828675"/>
            </a:xfrm>
          </p:grpSpPr>
          <p:sp>
            <p:nvSpPr>
              <p:cNvPr id="22" name="Freeform 19"/>
              <p:cNvSpPr>
                <a:spLocks/>
              </p:cNvSpPr>
              <p:nvPr/>
            </p:nvSpPr>
            <p:spPr bwMode="auto">
              <a:xfrm>
                <a:off x="1754188" y="4060825"/>
                <a:ext cx="2708275" cy="828675"/>
              </a:xfrm>
              <a:custGeom>
                <a:avLst/>
                <a:gdLst>
                  <a:gd name="T0" fmla="*/ 1706 w 1706"/>
                  <a:gd name="T1" fmla="*/ 0 h 522"/>
                  <a:gd name="T2" fmla="*/ 1706 w 1706"/>
                  <a:gd name="T3" fmla="*/ 464 h 522"/>
                  <a:gd name="T4" fmla="*/ 514 w 1706"/>
                  <a:gd name="T5" fmla="*/ 522 h 522"/>
                  <a:gd name="T6" fmla="*/ 0 w 1706"/>
                  <a:gd name="T7" fmla="*/ 280 h 522"/>
                  <a:gd name="T8" fmla="*/ 503 w 1706"/>
                  <a:gd name="T9" fmla="*/ 0 h 522"/>
                  <a:gd name="T10" fmla="*/ 1706 w 1706"/>
                  <a:gd name="T11" fmla="*/ 0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06" h="522">
                    <a:moveTo>
                      <a:pt x="1706" y="0"/>
                    </a:moveTo>
                    <a:lnTo>
                      <a:pt x="1706" y="464"/>
                    </a:lnTo>
                    <a:lnTo>
                      <a:pt x="514" y="522"/>
                    </a:lnTo>
                    <a:lnTo>
                      <a:pt x="0" y="280"/>
                    </a:lnTo>
                    <a:lnTo>
                      <a:pt x="503" y="0"/>
                    </a:lnTo>
                    <a:lnTo>
                      <a:pt x="1706" y="0"/>
                    </a:lnTo>
                    <a:close/>
                  </a:path>
                </a:pathLst>
              </a:custGeom>
              <a:gradFill>
                <a:gsLst>
                  <a:gs pos="51000">
                    <a:schemeClr val="bg1"/>
                  </a:gs>
                  <a:gs pos="91000">
                    <a:schemeClr val="bg1">
                      <a:lumMod val="50000"/>
                    </a:schemeClr>
                  </a:gs>
                </a:gsLst>
                <a:lin ang="6600000" scaled="0"/>
              </a:gradFill>
              <a:ln w="3175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2079625" y="4198938"/>
                <a:ext cx="2268538" cy="552450"/>
              </a:xfrm>
              <a:custGeom>
                <a:avLst/>
                <a:gdLst>
                  <a:gd name="T0" fmla="*/ 1418 w 1429"/>
                  <a:gd name="T1" fmla="*/ 0 h 348"/>
                  <a:gd name="T2" fmla="*/ 1429 w 1429"/>
                  <a:gd name="T3" fmla="*/ 300 h 348"/>
                  <a:gd name="T4" fmla="*/ 370 w 1429"/>
                  <a:gd name="T5" fmla="*/ 348 h 348"/>
                  <a:gd name="T6" fmla="*/ 0 w 1429"/>
                  <a:gd name="T7" fmla="*/ 193 h 348"/>
                  <a:gd name="T8" fmla="*/ 360 w 1429"/>
                  <a:gd name="T9" fmla="*/ 0 h 348"/>
                  <a:gd name="T10" fmla="*/ 1418 w 1429"/>
                  <a:gd name="T11" fmla="*/ 0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29" h="348">
                    <a:moveTo>
                      <a:pt x="1418" y="0"/>
                    </a:moveTo>
                    <a:lnTo>
                      <a:pt x="1429" y="300"/>
                    </a:lnTo>
                    <a:lnTo>
                      <a:pt x="370" y="348"/>
                    </a:lnTo>
                    <a:lnTo>
                      <a:pt x="0" y="193"/>
                    </a:lnTo>
                    <a:lnTo>
                      <a:pt x="360" y="0"/>
                    </a:lnTo>
                    <a:lnTo>
                      <a:pt x="1418" y="0"/>
                    </a:lnTo>
                    <a:close/>
                  </a:path>
                </a:pathLst>
              </a:custGeom>
              <a:gradFill>
                <a:gsLst>
                  <a:gs pos="30000">
                    <a:schemeClr val="tx1">
                      <a:lumMod val="60000"/>
                      <a:lumOff val="40000"/>
                    </a:schemeClr>
                  </a:gs>
                  <a:gs pos="100000">
                    <a:schemeClr val="tx1">
                      <a:lumMod val="50000"/>
                    </a:schemeClr>
                  </a:gs>
                </a:gsLst>
                <a:lin ang="9000000" scaled="0"/>
              </a:gra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0" name="Group 519"/>
            <p:cNvGrpSpPr/>
            <p:nvPr/>
          </p:nvGrpSpPr>
          <p:grpSpPr>
            <a:xfrm>
              <a:off x="4616450" y="1619250"/>
              <a:ext cx="2870200" cy="1549400"/>
              <a:chOff x="4673600" y="1576388"/>
              <a:chExt cx="2692400" cy="1344612"/>
            </a:xfrm>
          </p:grpSpPr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4673600" y="1846263"/>
                <a:ext cx="2692400" cy="1074737"/>
              </a:xfrm>
              <a:custGeom>
                <a:avLst/>
                <a:gdLst>
                  <a:gd name="T0" fmla="*/ 1685 w 1696"/>
                  <a:gd name="T1" fmla="*/ 0 h 677"/>
                  <a:gd name="T2" fmla="*/ 1696 w 1696"/>
                  <a:gd name="T3" fmla="*/ 48 h 677"/>
                  <a:gd name="T4" fmla="*/ 1110 w 1696"/>
                  <a:gd name="T5" fmla="*/ 483 h 677"/>
                  <a:gd name="T6" fmla="*/ 51 w 1696"/>
                  <a:gd name="T7" fmla="*/ 677 h 677"/>
                  <a:gd name="T8" fmla="*/ 0 w 1696"/>
                  <a:gd name="T9" fmla="*/ 657 h 677"/>
                  <a:gd name="T10" fmla="*/ 1069 w 1696"/>
                  <a:gd name="T11" fmla="*/ 425 h 677"/>
                  <a:gd name="T12" fmla="*/ 1685 w 1696"/>
                  <a:gd name="T13" fmla="*/ 0 h 6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96" h="677">
                    <a:moveTo>
                      <a:pt x="1685" y="0"/>
                    </a:moveTo>
                    <a:lnTo>
                      <a:pt x="1696" y="48"/>
                    </a:lnTo>
                    <a:lnTo>
                      <a:pt x="1110" y="483"/>
                    </a:lnTo>
                    <a:lnTo>
                      <a:pt x="51" y="677"/>
                    </a:lnTo>
                    <a:lnTo>
                      <a:pt x="0" y="657"/>
                    </a:lnTo>
                    <a:lnTo>
                      <a:pt x="1069" y="425"/>
                    </a:lnTo>
                    <a:lnTo>
                      <a:pt x="1685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tx1">
                      <a:lumMod val="75000"/>
                    </a:schemeClr>
                  </a:gs>
                  <a:gs pos="91000">
                    <a:schemeClr val="tx1">
                      <a:lumMod val="50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19" name="Group 518"/>
              <p:cNvGrpSpPr/>
              <p:nvPr/>
            </p:nvGrpSpPr>
            <p:grpSpPr>
              <a:xfrm>
                <a:off x="4683125" y="1576388"/>
                <a:ext cx="2674938" cy="1303337"/>
                <a:chOff x="4683125" y="1576388"/>
                <a:chExt cx="2674938" cy="1303337"/>
              </a:xfrm>
            </p:grpSpPr>
            <p:sp>
              <p:nvSpPr>
                <p:cNvPr id="10" name="Freeform 7"/>
                <p:cNvSpPr>
                  <a:spLocks/>
                </p:cNvSpPr>
                <p:nvPr/>
              </p:nvSpPr>
              <p:spPr bwMode="auto">
                <a:xfrm>
                  <a:off x="4683125" y="1576388"/>
                  <a:ext cx="2674938" cy="1303337"/>
                </a:xfrm>
                <a:custGeom>
                  <a:avLst/>
                  <a:gdLst>
                    <a:gd name="T0" fmla="*/ 0 w 1685"/>
                    <a:gd name="T1" fmla="*/ 821 h 821"/>
                    <a:gd name="T2" fmla="*/ 0 w 1685"/>
                    <a:gd name="T3" fmla="*/ 357 h 821"/>
                    <a:gd name="T4" fmla="*/ 1069 w 1685"/>
                    <a:gd name="T5" fmla="*/ 0 h 821"/>
                    <a:gd name="T6" fmla="*/ 1685 w 1685"/>
                    <a:gd name="T7" fmla="*/ 164 h 821"/>
                    <a:gd name="T8" fmla="*/ 1089 w 1685"/>
                    <a:gd name="T9" fmla="*/ 628 h 821"/>
                    <a:gd name="T10" fmla="*/ 0 w 1685"/>
                    <a:gd name="T11" fmla="*/ 821 h 8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85" h="821">
                      <a:moveTo>
                        <a:pt x="0" y="821"/>
                      </a:moveTo>
                      <a:lnTo>
                        <a:pt x="0" y="357"/>
                      </a:lnTo>
                      <a:lnTo>
                        <a:pt x="1069" y="0"/>
                      </a:lnTo>
                      <a:lnTo>
                        <a:pt x="1685" y="164"/>
                      </a:lnTo>
                      <a:lnTo>
                        <a:pt x="1089" y="628"/>
                      </a:lnTo>
                      <a:lnTo>
                        <a:pt x="0" y="821"/>
                      </a:lnTo>
                      <a:close/>
                    </a:path>
                  </a:pathLst>
                </a:custGeom>
                <a:gradFill>
                  <a:gsLst>
                    <a:gs pos="4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7800000" scaled="0"/>
                </a:gradFill>
                <a:ln w="3175">
                  <a:solidFill>
                    <a:schemeClr val="tx1"/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Freeform 8"/>
                <p:cNvSpPr>
                  <a:spLocks/>
                </p:cNvSpPr>
                <p:nvPr/>
              </p:nvSpPr>
              <p:spPr bwMode="auto">
                <a:xfrm>
                  <a:off x="4764088" y="1728788"/>
                  <a:ext cx="2251075" cy="1012825"/>
                </a:xfrm>
                <a:custGeom>
                  <a:avLst/>
                  <a:gdLst>
                    <a:gd name="T0" fmla="*/ 0 w 1418"/>
                    <a:gd name="T1" fmla="*/ 638 h 638"/>
                    <a:gd name="T2" fmla="*/ 0 w 1418"/>
                    <a:gd name="T3" fmla="*/ 329 h 638"/>
                    <a:gd name="T4" fmla="*/ 1018 w 1418"/>
                    <a:gd name="T5" fmla="*/ 0 h 638"/>
                    <a:gd name="T6" fmla="*/ 1418 w 1418"/>
                    <a:gd name="T7" fmla="*/ 107 h 638"/>
                    <a:gd name="T8" fmla="*/ 1028 w 1418"/>
                    <a:gd name="T9" fmla="*/ 416 h 638"/>
                    <a:gd name="T10" fmla="*/ 0 w 1418"/>
                    <a:gd name="T11" fmla="*/ 638 h 6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18" h="638">
                      <a:moveTo>
                        <a:pt x="0" y="638"/>
                      </a:moveTo>
                      <a:lnTo>
                        <a:pt x="0" y="329"/>
                      </a:lnTo>
                      <a:lnTo>
                        <a:pt x="1018" y="0"/>
                      </a:lnTo>
                      <a:lnTo>
                        <a:pt x="1418" y="107"/>
                      </a:lnTo>
                      <a:lnTo>
                        <a:pt x="1028" y="416"/>
                      </a:lnTo>
                      <a:lnTo>
                        <a:pt x="0" y="638"/>
                      </a:lnTo>
                      <a:close/>
                    </a:path>
                  </a:pathLst>
                </a:custGeom>
                <a:gradFill>
                  <a:gsLst>
                    <a:gs pos="91000">
                      <a:schemeClr val="accent3">
                        <a:lumMod val="75000"/>
                      </a:schemeClr>
                    </a:gs>
                    <a:gs pos="43000">
                      <a:srgbClr val="37E109"/>
                    </a:gs>
                  </a:gsLst>
                  <a:lin ang="8400000" scaled="0"/>
                </a:gradFill>
                <a:ln>
                  <a:noFill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6" name="Rectangle 65"/>
          <p:cNvSpPr>
            <a:spLocks noChangeAspect="1"/>
          </p:cNvSpPr>
          <p:nvPr/>
        </p:nvSpPr>
        <p:spPr>
          <a:xfrm rot="360000" flipH="1">
            <a:off x="3678435" y="2029198"/>
            <a:ext cx="2152772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200" b="1" kern="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굴림" charset="-127"/>
                <a:cs typeface="Arial" pitchFamily="34" charset="0"/>
              </a:rPr>
              <a:t>Mesa de entrada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67" name="Rectangle 66"/>
          <p:cNvSpPr>
            <a:spLocks noChangeAspect="1"/>
          </p:cNvSpPr>
          <p:nvPr/>
        </p:nvSpPr>
        <p:spPr>
          <a:xfrm rot="20640000" flipH="1">
            <a:off x="6094435" y="1725076"/>
            <a:ext cx="2388888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kern="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굴림" charset="-127"/>
                <a:cs typeface="Arial" pitchFamily="34" charset="0"/>
              </a:rPr>
              <a:t>Dictámenes</a:t>
            </a:r>
            <a:r>
              <a:rPr lang="en-US" sz="2000" b="1" kern="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굴림" charset="-127"/>
                <a:cs typeface="Arial" pitchFamily="34" charset="0"/>
              </a:rPr>
              <a:t> </a:t>
            </a:r>
            <a:r>
              <a:rPr lang="en-US" sz="2000" b="1" kern="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굴림" charset="-127"/>
                <a:cs typeface="Arial" pitchFamily="34" charset="0"/>
              </a:rPr>
              <a:t>emitidos</a:t>
            </a:r>
            <a:endParaRPr lang="en-US" sz="20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68" name="Rectangle 67"/>
          <p:cNvSpPr>
            <a:spLocks noChangeAspect="1"/>
          </p:cNvSpPr>
          <p:nvPr/>
        </p:nvSpPr>
        <p:spPr>
          <a:xfrm flipH="1">
            <a:off x="6199383" y="3406846"/>
            <a:ext cx="2296364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2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Causas</a:t>
            </a: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judiciales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69" name="Rectangle 68"/>
          <p:cNvSpPr>
            <a:spLocks noChangeAspect="1"/>
          </p:cNvSpPr>
          <p:nvPr/>
        </p:nvSpPr>
        <p:spPr>
          <a:xfrm rot="-240000" flipH="1">
            <a:off x="4133580" y="3371540"/>
            <a:ext cx="173217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kern="0" dirty="0" err="1">
                <a:solidFill>
                  <a:schemeClr val="tx1">
                    <a:lumMod val="75000"/>
                  </a:schemeClr>
                </a:solidFill>
                <a:ea typeface="굴림" charset="-127"/>
                <a:cs typeface="Arial" pitchFamily="34" charset="0"/>
              </a:rPr>
              <a:t>Sumarios</a:t>
            </a:r>
            <a:r>
              <a:rPr lang="en-US" b="1" kern="0" dirty="0">
                <a:solidFill>
                  <a:schemeClr val="tx1">
                    <a:lumMod val="75000"/>
                  </a:schemeClr>
                </a:solidFill>
                <a:ea typeface="굴림" charset="-127"/>
                <a:cs typeface="Arial" pitchFamily="34" charset="0"/>
              </a:rPr>
              <a:t> </a:t>
            </a:r>
            <a:r>
              <a:rPr lang="en-US" b="1" kern="0" dirty="0" err="1">
                <a:solidFill>
                  <a:schemeClr val="tx1">
                    <a:lumMod val="75000"/>
                  </a:schemeClr>
                </a:solidFill>
                <a:ea typeface="굴림" charset="-127"/>
                <a:cs typeface="Arial" pitchFamily="34" charset="0"/>
              </a:rPr>
              <a:t>administrativos</a:t>
            </a:r>
            <a:endParaRPr lang="en-US" b="1" dirty="0">
              <a:solidFill>
                <a:schemeClr val="tx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70" name="Rectangle 69"/>
          <p:cNvSpPr>
            <a:spLocks noChangeAspect="1"/>
          </p:cNvSpPr>
          <p:nvPr/>
        </p:nvSpPr>
        <p:spPr>
          <a:xfrm flipH="1">
            <a:off x="6261099" y="4759396"/>
            <a:ext cx="210364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Desafíos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71" name="Rectangle 70"/>
          <p:cNvSpPr>
            <a:spLocks noChangeAspect="1"/>
          </p:cNvSpPr>
          <p:nvPr/>
        </p:nvSpPr>
        <p:spPr>
          <a:xfrm rot="-120000" flipH="1">
            <a:off x="3833894" y="4745207"/>
            <a:ext cx="2103644" cy="41549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Mesa </a:t>
            </a:r>
            <a:r>
              <a:rPr lang="en-US" sz="21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Normativa</a:t>
            </a:r>
            <a:endParaRPr lang="en-US" sz="21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3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1) </a:t>
            </a:r>
            <a:r>
              <a:rPr lang="es-ES" sz="4200" b="1" dirty="0" smtClean="0">
                <a:solidFill>
                  <a:srgbClr val="000066"/>
                </a:solidFill>
              </a:rPr>
              <a:t>Mesa de Entrada</a:t>
            </a:r>
            <a:endParaRPr lang="es-PY" sz="42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963482"/>
          </a:xfrm>
        </p:spPr>
        <p:txBody>
          <a:bodyPr>
            <a:noAutofit/>
          </a:bodyPr>
          <a:lstStyle/>
          <a:p>
            <a:pPr algn="l"/>
            <a:r>
              <a:rPr lang="es-PY" sz="3800" b="1" dirty="0" smtClean="0">
                <a:latin typeface="Calibri Light" panose="020F0302020204030204" pitchFamily="34" charset="0"/>
              </a:rPr>
              <a:t>              Expedientes ingresados a la DGAJ</a:t>
            </a: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endParaRPr lang="es-PY" sz="3800" b="1" dirty="0" smtClean="0">
              <a:latin typeface="Calibri Light" panose="020F0302020204030204" pitchFamily="34" charset="0"/>
            </a:endParaRP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endParaRPr lang="es-PY" sz="3800" b="1" dirty="0" smtClean="0">
              <a:latin typeface="Calibri Light" panose="020F0302020204030204" pitchFamily="34" charset="0"/>
            </a:endParaRP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pPr algn="r"/>
            <a:endParaRPr lang="es-PY" sz="2000" b="1" dirty="0" smtClean="0">
              <a:latin typeface="Calibri Light" panose="020F0302020204030204" pitchFamily="34" charset="0"/>
            </a:endParaRPr>
          </a:p>
          <a:p>
            <a:r>
              <a:rPr lang="es-PY" sz="3800" b="1" dirty="0" smtClean="0">
                <a:latin typeface="Calibri Light" panose="020F0302020204030204" pitchFamily="34" charset="0"/>
              </a:rPr>
              <a:t>                         </a:t>
            </a:r>
            <a:r>
              <a:rPr lang="es-PY" sz="2000" b="1" i="1" dirty="0" smtClean="0">
                <a:latin typeface="Calibri Light" panose="020F0302020204030204" pitchFamily="34" charset="0"/>
              </a:rPr>
              <a:t>(*) En promedio ingresaron </a:t>
            </a:r>
            <a:r>
              <a:rPr lang="es-PY" sz="2000" b="1" i="1" u="sng" dirty="0" smtClean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</a:rPr>
              <a:t>09</a:t>
            </a:r>
            <a:r>
              <a:rPr lang="es-PY" sz="2000" b="1" i="1" dirty="0" smtClean="0">
                <a:latin typeface="Calibri Light" panose="020F0302020204030204" pitchFamily="34" charset="0"/>
              </a:rPr>
              <a:t> expedientes por día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283287"/>
              </p:ext>
            </p:extLst>
          </p:nvPr>
        </p:nvGraphicFramePr>
        <p:xfrm>
          <a:off x="1219763" y="2390170"/>
          <a:ext cx="81280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Año</a:t>
                      </a:r>
                      <a:endParaRPr lang="es-E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Cantidad</a:t>
                      </a:r>
                      <a:endParaRPr lang="es-E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2017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2.254 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2018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2.343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2019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2.611 </a:t>
                      </a:r>
                      <a:endParaRPr lang="es-ES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2020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2.219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2) Staff de Dictaminantes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algn="l"/>
            <a:r>
              <a:rPr lang="es-PY" sz="3800" b="1" dirty="0" smtClean="0">
                <a:latin typeface="Calibri Light" panose="020F0302020204030204" pitchFamily="34" charset="0"/>
              </a:rPr>
              <a:t>                          Dictámenes emitidos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492612"/>
              </p:ext>
            </p:extLst>
          </p:nvPr>
        </p:nvGraphicFramePr>
        <p:xfrm>
          <a:off x="1219763" y="2461380"/>
          <a:ext cx="81280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Año</a:t>
                      </a:r>
                      <a:endParaRPr lang="es-E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Cantidad</a:t>
                      </a:r>
                      <a:endParaRPr lang="es-ES" sz="4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2017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1.376 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2018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1.338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2019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1.480</a:t>
                      </a:r>
                      <a:endParaRPr lang="es-ES" sz="4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2020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1.082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08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>
                <a:solidFill>
                  <a:srgbClr val="000066"/>
                </a:solidFill>
              </a:rPr>
              <a:t>3</a:t>
            </a:r>
            <a:r>
              <a:rPr lang="es-ES" sz="3800" b="1" dirty="0" smtClean="0">
                <a:solidFill>
                  <a:srgbClr val="000066"/>
                </a:solidFill>
              </a:rPr>
              <a:t>) Sumarios Administrativos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290503"/>
              </p:ext>
            </p:extLst>
          </p:nvPr>
        </p:nvGraphicFramePr>
        <p:xfrm>
          <a:off x="1219764" y="1684061"/>
          <a:ext cx="8127999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Año</a:t>
                      </a:r>
                      <a:endParaRPr lang="es-E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Sumarios</a:t>
                      </a:r>
                      <a:r>
                        <a:rPr lang="es-ES" sz="4000" baseline="0" dirty="0" smtClean="0"/>
                        <a:t> instruidos</a:t>
                      </a:r>
                      <a:endParaRPr lang="es-E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Sumarios concluidos</a:t>
                      </a:r>
                      <a:endParaRPr lang="es-ES" sz="4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2017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49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57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2018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63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40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2019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78</a:t>
                      </a:r>
                      <a:endParaRPr lang="es-E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80</a:t>
                      </a:r>
                      <a:endParaRPr lang="es-ES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2020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26</a:t>
                      </a:r>
                      <a:endParaRPr lang="es-ES" sz="4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4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s-ES" sz="4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01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4) Causas Judiciales y denuncias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10122"/>
              </p:ext>
            </p:extLst>
          </p:nvPr>
        </p:nvGraphicFramePr>
        <p:xfrm>
          <a:off x="442913" y="1616597"/>
          <a:ext cx="11158537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3567"/>
                <a:gridCol w="29649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500" dirty="0" smtClean="0"/>
                        <a:t>Ítem</a:t>
                      </a:r>
                      <a:endParaRPr lang="es-E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500" dirty="0" smtClean="0"/>
                        <a:t>Cantidad</a:t>
                      </a:r>
                      <a:endParaRPr lang="es-ES" sz="2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s-ES" sz="2400" b="1" dirty="0" smtClean="0"/>
                        <a:t>Cantidad total de demandas en trámite judicial </a:t>
                      </a:r>
                      <a:endParaRPr lang="es-E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2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s-ES" sz="2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68501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Demandas cuantificadas en Guaraníes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2200" b="1" dirty="0" smtClean="0"/>
                        <a:t>      - Iniciadas contra el SENAVE  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2200" b="1" dirty="0" smtClean="0"/>
                        <a:t>      - Promovidas por el SENAVE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Gs. 28.445.910.294.</a:t>
                      </a:r>
                    </a:p>
                    <a:p>
                      <a:pPr algn="ctr"/>
                      <a:r>
                        <a:rPr lang="es-ES" sz="2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Gs. 1.300.000.000.</a:t>
                      </a:r>
                      <a:endParaRPr lang="es-ES" sz="2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Fueros</a:t>
                      </a:r>
                    </a:p>
                    <a:p>
                      <a:r>
                        <a:rPr lang="es-ES" sz="2200" b="1" dirty="0" smtClean="0"/>
                        <a:t>     - Tribunal de Cuentas</a:t>
                      </a:r>
                    </a:p>
                    <a:p>
                      <a:r>
                        <a:rPr lang="es-ES" sz="2200" b="1" dirty="0" smtClean="0"/>
                        <a:t>     - Civil/Laboral</a:t>
                      </a:r>
                    </a:p>
                    <a:p>
                      <a:r>
                        <a:rPr lang="es-ES" sz="2200" b="1" dirty="0" smtClean="0"/>
                        <a:t>     - Acción de inconstitucionalidad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05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Cantidad total de demandas ingresadas en el año 2020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05</a:t>
                      </a:r>
                      <a:endParaRPr lang="es-ES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Cantidad de demandas concluidas en el año 2020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2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endParaRPr lang="es-ES" sz="2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s-ES" sz="2200" b="1" dirty="0" smtClean="0"/>
                        <a:t>Cantidad de denuncias presentadas ante</a:t>
                      </a:r>
                      <a:r>
                        <a:rPr lang="es-ES" sz="2200" b="1" baseline="0" dirty="0" smtClean="0"/>
                        <a:t> el Ministerio Público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>
                          <a:solidFill>
                            <a:schemeClr val="tx1"/>
                          </a:solidFill>
                        </a:rPr>
                        <a:t>08</a:t>
                      </a:r>
                      <a:endParaRPr lang="es-ES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4) Mesa Normativa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0"/>
            <a:ext cx="11083903" cy="5002489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r>
              <a:rPr lang="es-PY" sz="2000" b="1" i="1" dirty="0" smtClean="0">
                <a:latin typeface="Calibri Light" panose="020F0302020204030204" pitchFamily="34" charset="0"/>
              </a:rPr>
              <a:t>           En promedio </a:t>
            </a:r>
            <a:r>
              <a:rPr lang="es-PY" sz="2000" b="1" u="sng" dirty="0" smtClean="0">
                <a:latin typeface="Calibri Light" panose="020F0302020204030204" pitchFamily="34" charset="0"/>
              </a:rPr>
              <a:t>7 normativas </a:t>
            </a:r>
            <a:r>
              <a:rPr lang="es-PY" sz="2000" b="1" i="1" dirty="0" smtClean="0">
                <a:latin typeface="Calibri Light" panose="020F0302020204030204" pitchFamily="34" charset="0"/>
              </a:rPr>
              <a:t>fueron revisadas por mes.</a:t>
            </a:r>
          </a:p>
          <a:p>
            <a:endParaRPr lang="es-PY" sz="2000" b="1" i="1" dirty="0" smtClean="0">
              <a:latin typeface="Calibri Light" panose="020F0302020204030204" pitchFamily="34" charset="0"/>
            </a:endParaRPr>
          </a:p>
          <a:p>
            <a:endParaRPr lang="es-PY" sz="2000" b="1" i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99451"/>
              </p:ext>
            </p:extLst>
          </p:nvPr>
        </p:nvGraphicFramePr>
        <p:xfrm>
          <a:off x="1158125" y="1610759"/>
          <a:ext cx="8128001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4796"/>
                <a:gridCol w="20932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Normativas</a:t>
                      </a:r>
                    </a:p>
                    <a:p>
                      <a:pPr algn="ctr"/>
                      <a:r>
                        <a:rPr lang="es-ES" sz="3000" dirty="0" smtClean="0"/>
                        <a:t> (leyes, decretos, resoluciones)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Cantidad</a:t>
                      </a:r>
                      <a:endParaRPr lang="es-ES" sz="3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</a:t>
                      </a:r>
                      <a:endParaRPr lang="es-ES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consulta</a:t>
                      </a:r>
                      <a:r>
                        <a:rPr lang="es-ES" sz="3200" b="1" baseline="0" dirty="0" smtClean="0"/>
                        <a:t> pública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>
                          <a:solidFill>
                            <a:schemeClr val="tx1"/>
                          </a:solidFill>
                        </a:rPr>
                        <a:t>02</a:t>
                      </a:r>
                      <a:endParaRPr lang="es-E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Revisada</a:t>
                      </a:r>
                      <a:r>
                        <a:rPr lang="es-ES" sz="3200" b="1" baseline="0" dirty="0" smtClean="0"/>
                        <a:t> sin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>
                          <a:solidFill>
                            <a:schemeClr val="tx1"/>
                          </a:solidFill>
                        </a:rPr>
                        <a:t>04</a:t>
                      </a:r>
                      <a:endParaRPr lang="es-E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trámite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s-E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Total de normativas revisadas</a:t>
                      </a:r>
                      <a:endParaRPr lang="es-E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42   </a:t>
                      </a:r>
                      <a:endParaRPr lang="es-ES" sz="3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5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5) Multas aplicadas y cobradas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954333"/>
              </p:ext>
            </p:extLst>
          </p:nvPr>
        </p:nvGraphicFramePr>
        <p:xfrm>
          <a:off x="1115264" y="1684061"/>
          <a:ext cx="9428911" cy="4259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823"/>
                <a:gridCol w="4600576"/>
                <a:gridCol w="2957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Año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Multas impuestas de </a:t>
                      </a:r>
                      <a:r>
                        <a:rPr lang="es-ES" sz="3000" baseline="0" dirty="0" smtClean="0"/>
                        <a:t> sumarios administrativos</a:t>
                      </a:r>
                    </a:p>
                    <a:p>
                      <a:pPr algn="ctr"/>
                      <a:r>
                        <a:rPr lang="es-ES" sz="3000" baseline="0" dirty="0" smtClean="0"/>
                        <a:t>Guaraníes 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Multas cobradas</a:t>
                      </a:r>
                    </a:p>
                    <a:p>
                      <a:pPr algn="ctr"/>
                      <a:r>
                        <a:rPr lang="es-ES" sz="3000" dirty="0" smtClean="0"/>
                        <a:t>Guaraníes</a:t>
                      </a:r>
                      <a:endParaRPr lang="es-ES" sz="3000" dirty="0"/>
                    </a:p>
                  </a:txBody>
                  <a:tcPr anchor="ctr"/>
                </a:tc>
              </a:tr>
              <a:tr h="938807"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2018</a:t>
                      </a:r>
                      <a:endParaRPr lang="es-ES" sz="3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416.010.240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402.815.526</a:t>
                      </a:r>
                      <a:endParaRPr lang="es-ES" sz="3800" b="1" dirty="0"/>
                    </a:p>
                  </a:txBody>
                  <a:tcPr anchor="ctr"/>
                </a:tc>
              </a:tr>
              <a:tr h="929005"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2019</a:t>
                      </a:r>
                      <a:endParaRPr lang="es-ES" sz="3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606.404.600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473.097.949</a:t>
                      </a:r>
                      <a:endParaRPr lang="es-ES" sz="3800" b="1" dirty="0"/>
                    </a:p>
                  </a:txBody>
                  <a:tcPr anchor="ctr"/>
                </a:tc>
              </a:tr>
              <a:tr h="929005"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2020</a:t>
                      </a:r>
                      <a:endParaRPr lang="es-ES" sz="3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567.692.540</a:t>
                      </a:r>
                      <a:endParaRPr lang="es-ES" sz="3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183.231.755</a:t>
                      </a:r>
                      <a:endParaRPr lang="es-ES" sz="3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79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Funcionamiento actual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50842"/>
              </p:ext>
            </p:extLst>
          </p:nvPr>
        </p:nvGraphicFramePr>
        <p:xfrm>
          <a:off x="994654" y="1465120"/>
          <a:ext cx="9406647" cy="300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9259"/>
                <a:gridCol w="19573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500" dirty="0" smtClean="0"/>
                        <a:t>Funcionarios</a:t>
                      </a:r>
                      <a:endParaRPr lang="es-ES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dirty="0" smtClean="0"/>
                        <a:t>Cantidad</a:t>
                      </a:r>
                      <a:endParaRPr lang="es-ES" sz="3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Permanentes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11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Contratados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4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Trasladado</a:t>
                      </a:r>
                      <a:r>
                        <a:rPr lang="es-ES" sz="3200" b="1" baseline="0" dirty="0" smtClean="0"/>
                        <a:t> a otra dependencia (DOR)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16 </a:t>
                      </a:r>
                      <a:endParaRPr lang="es-ES" sz="36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4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SEN 2018-2023">
      <a:dk1>
        <a:sysClr val="windowText" lastClr="000000"/>
      </a:dk1>
      <a:lt1>
        <a:sysClr val="window" lastClr="FFFFFF"/>
      </a:lt1>
      <a:dk2>
        <a:srgbClr val="001C54"/>
      </a:dk2>
      <a:lt2>
        <a:srgbClr val="BBC4CA"/>
      </a:lt2>
      <a:accent1>
        <a:srgbClr val="ED1C24"/>
      </a:accent1>
      <a:accent2>
        <a:srgbClr val="17479D"/>
      </a:accent2>
      <a:accent3>
        <a:srgbClr val="A5A5A5"/>
      </a:accent3>
      <a:accent4>
        <a:srgbClr val="FFC000"/>
      </a:accent4>
      <a:accent5>
        <a:srgbClr val="61C539"/>
      </a:accent5>
      <a:accent6>
        <a:srgbClr val="2A9CC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1731</TotalTime>
  <Words>304</Words>
  <Application>Microsoft Office PowerPoint</Application>
  <PresentationFormat>Panorámica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22" baseType="lpstr">
      <vt:lpstr>굴림</vt:lpstr>
      <vt:lpstr>Arial</vt:lpstr>
      <vt:lpstr>Big Caslon</vt:lpstr>
      <vt:lpstr>Calibri</vt:lpstr>
      <vt:lpstr>Calibri Light</vt:lpstr>
      <vt:lpstr>Courier New</vt:lpstr>
      <vt:lpstr>Gotham</vt:lpstr>
      <vt:lpstr>Noto Sans</vt:lpstr>
      <vt:lpstr>Tahoma</vt:lpstr>
      <vt:lpstr>Office Theme</vt:lpstr>
      <vt:lpstr>Tema de Office</vt:lpstr>
      <vt:lpstr>SENAVE</vt:lpstr>
      <vt:lpstr>Presentación de PowerPoint</vt:lpstr>
      <vt:lpstr>1) Mesa de Entrada</vt:lpstr>
      <vt:lpstr>2) Staff de Dictaminantes</vt:lpstr>
      <vt:lpstr>3) Sumarios Administrativos</vt:lpstr>
      <vt:lpstr>4) Causas Judiciales y denuncias</vt:lpstr>
      <vt:lpstr>4) Mesa Normativa</vt:lpstr>
      <vt:lpstr>5) Multas aplicadas y cobradas</vt:lpstr>
      <vt:lpstr>Funcionamiento actual</vt:lpstr>
      <vt:lpstr>Presentación de PowerPoint</vt:lpstr>
      <vt:lpstr>MUCHAS GRACIAS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Institucional 2019 2023</dc:title>
  <dc:creator>Hewlett-Packard Company</dc:creator>
  <cp:lastModifiedBy>Presidencia SENAVE</cp:lastModifiedBy>
  <cp:revision>183</cp:revision>
  <cp:lastPrinted>2021-02-17T11:34:14Z</cp:lastPrinted>
  <dcterms:created xsi:type="dcterms:W3CDTF">2018-09-28T11:09:13Z</dcterms:created>
  <dcterms:modified xsi:type="dcterms:W3CDTF">2021-02-17T11:39:26Z</dcterms:modified>
</cp:coreProperties>
</file>